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409" r:id="rId3"/>
    <p:sldId id="726" r:id="rId4"/>
    <p:sldId id="757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  <p:sldId id="751" r:id="rId29"/>
    <p:sldId id="752" r:id="rId30"/>
    <p:sldId id="753" r:id="rId31"/>
    <p:sldId id="754" r:id="rId32"/>
    <p:sldId id="755" r:id="rId33"/>
    <p:sldId id="436" r:id="rId34"/>
    <p:sldId id="456" r:id="rId35"/>
    <p:sldId id="457" r:id="rId36"/>
    <p:sldId id="636" r:id="rId37"/>
    <p:sldId id="637" r:id="rId38"/>
    <p:sldId id="466" r:id="rId39"/>
    <p:sldId id="467" r:id="rId40"/>
    <p:sldId id="468" r:id="rId41"/>
    <p:sldId id="691" r:id="rId42"/>
    <p:sldId id="692" r:id="rId43"/>
    <p:sldId id="693" r:id="rId44"/>
    <p:sldId id="694" r:id="rId45"/>
    <p:sldId id="458" r:id="rId46"/>
    <p:sldId id="579" r:id="rId47"/>
    <p:sldId id="580" r:id="rId48"/>
    <p:sldId id="459" r:id="rId49"/>
    <p:sldId id="461" r:id="rId51"/>
    <p:sldId id="629" r:id="rId52"/>
    <p:sldId id="471" r:id="rId53"/>
    <p:sldId id="630" r:id="rId54"/>
    <p:sldId id="474" r:id="rId55"/>
    <p:sldId id="631" r:id="rId56"/>
    <p:sldId id="633" r:id="rId57"/>
    <p:sldId id="690" r:id="rId58"/>
    <p:sldId id="634" r:id="rId59"/>
    <p:sldId id="455" r:id="rId60"/>
    <p:sldId id="480" r:id="rId61"/>
    <p:sldId id="481" r:id="rId62"/>
    <p:sldId id="482" r:id="rId63"/>
    <p:sldId id="582" r:id="rId64"/>
    <p:sldId id="829" r:id="rId65"/>
    <p:sldId id="830" r:id="rId66"/>
    <p:sldId id="831" r:id="rId67"/>
    <p:sldId id="487" r:id="rId68"/>
    <p:sldId id="488" r:id="rId69"/>
    <p:sldId id="490" r:id="rId70"/>
    <p:sldId id="491" r:id="rId71"/>
    <p:sldId id="492" r:id="rId72"/>
    <p:sldId id="494" r:id="rId73"/>
    <p:sldId id="493" r:id="rId74"/>
    <p:sldId id="495" r:id="rId75"/>
    <p:sldId id="496" r:id="rId76"/>
    <p:sldId id="516" r:id="rId77"/>
    <p:sldId id="577" r:id="rId78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00"/>
    <a:srgbClr val="540000"/>
    <a:srgbClr val="120000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149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6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66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image" Target="file:///C:\Users\dangr\AppData\Local\Temp\wps\INetCache\1a0b80fe09a91d369416ce83623b7f74" TargetMode="External"/><Relationship Id="rId3" Type="http://schemas.openxmlformats.org/officeDocument/2006/relationships/image" Target="../media/image26.jpeg"/><Relationship Id="rId2" Type="http://schemas.openxmlformats.org/officeDocument/2006/relationships/image" Target="file:///C:\Users\dangr\AppData\Local\Temp\wps\INetCache\de6cc596dc6770daac58561519d43cfe" TargetMode="Externa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0.xml"/><Relationship Id="rId4" Type="http://schemas.openxmlformats.org/officeDocument/2006/relationships/image" Target="../media/image28.png"/><Relationship Id="rId3" Type="http://schemas.openxmlformats.org/officeDocument/2006/relationships/tags" Target="../tags/tag89.xml"/><Relationship Id="rId2" Type="http://schemas.openxmlformats.org/officeDocument/2006/relationships/image" Target="../media/image27.png"/><Relationship Id="rId1" Type="http://schemas.openxmlformats.org/officeDocument/2006/relationships/tags" Target="../tags/tag88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1.xml"/><Relationship Id="rId4" Type="http://schemas.openxmlformats.org/officeDocument/2006/relationships/image" Target="file:///C:\Users\dangr\AppData\Local\Temp\wps\INetCache\2794efbfbe777daed85844ac5e0ff1a0" TargetMode="External"/><Relationship Id="rId3" Type="http://schemas.openxmlformats.org/officeDocument/2006/relationships/image" Target="../media/image30.jpeg"/><Relationship Id="rId2" Type="http://schemas.openxmlformats.org/officeDocument/2006/relationships/image" Target="file:///C:\Users\dangr\AppData\Local\Temp\wps\INetCache\b15b69de70c03fb501c1e1f3c8abcead" TargetMode="External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2.xml"/><Relationship Id="rId2" Type="http://schemas.openxmlformats.org/officeDocument/2006/relationships/image" Target="file:///C:\Users\dangr\AppData\Local\Temp\wps\INetCache\b32189056445be667fb782796cb638b8" TargetMode="Externa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35.png"/><Relationship Id="rId1" Type="http://schemas.openxmlformats.org/officeDocument/2006/relationships/tags" Target="../tags/tag9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image" Target="file:///C:\Users\dangr\AppData\Local\Temp\wps\INetCache\f6abbb58092b601d48a871fabb8979c5" TargetMode="External"/><Relationship Id="rId3" Type="http://schemas.openxmlformats.org/officeDocument/2006/relationships/image" Target="../media/image37.jpeg"/><Relationship Id="rId2" Type="http://schemas.openxmlformats.org/officeDocument/2006/relationships/image" Target="file:///C:\Users\dangr\AppData\Local\Temp\wps\INetCache\c981b06e3148a646d300ba882421e16d" TargetMode="Externa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1.xml"/><Relationship Id="rId10" Type="http://schemas.openxmlformats.org/officeDocument/2006/relationships/image" Target="../media/image51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6.xml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7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0.xml"/><Relationship Id="rId1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3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6.xml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69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8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image" Target="../media/image75.png"/><Relationship Id="rId1" Type="http://schemas.openxmlformats.org/officeDocument/2006/relationships/tags" Target="../tags/tag11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1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3.xml"/><Relationship Id="rId2" Type="http://schemas.openxmlformats.org/officeDocument/2006/relationships/image" Target="../media/image78.png"/><Relationship Id="rId1" Type="http://schemas.openxmlformats.org/officeDocument/2006/relationships/tags" Target="../tags/tag12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image" Target="../media/image78.png"/><Relationship Id="rId1" Type="http://schemas.openxmlformats.org/officeDocument/2006/relationships/tags" Target="../tags/tag1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26.xml"/><Relationship Id="rId1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8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1.xml"/><Relationship Id="rId7" Type="http://schemas.openxmlformats.org/officeDocument/2006/relationships/image" Target="../media/image90.jpeg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tags" Target="../tags/tag13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9.xml"/><Relationship Id="rId4" Type="http://schemas.openxmlformats.org/officeDocument/2006/relationships/image" Target="../media/image96.png"/><Relationship Id="rId3" Type="http://schemas.openxmlformats.org/officeDocument/2006/relationships/tags" Target="../tags/tag138.xml"/><Relationship Id="rId2" Type="http://schemas.openxmlformats.org/officeDocument/2006/relationships/image" Target="../media/image95.png"/><Relationship Id="rId1" Type="http://schemas.openxmlformats.org/officeDocument/2006/relationships/tags" Target="../tags/tag137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44.xml"/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1115060"/>
            <a:ext cx="9799320" cy="2382520"/>
          </a:xfrm>
        </p:spPr>
        <p:txBody>
          <a:bodyPr>
            <a:normAutofit/>
          </a:bodyPr>
          <a:p>
            <a:r>
              <a:rPr lang="zh-CN" altLang="en-US" sz="5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百年未有之大变局</a:t>
            </a:r>
            <a:br>
              <a:rPr lang="zh-CN" altLang="en-US" sz="5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</a:br>
            <a:r>
              <a:rPr lang="zh-CN" altLang="en-US" sz="5400" b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与世界社会主义运动</a:t>
            </a:r>
            <a:endParaRPr lang="zh-CN" altLang="zh-CN" sz="5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6340" y="4047490"/>
            <a:ext cx="9799320" cy="1424940"/>
          </a:xfrm>
        </p:spPr>
        <p:txBody>
          <a:bodyPr>
            <a:noAutofit/>
          </a:bodyPr>
          <a:p>
            <a:pPr>
              <a:lnSpc>
                <a:spcPct val="200000"/>
              </a:lnSpc>
            </a:pPr>
            <a:r>
              <a:rPr lang="en-US" altLang="zh-CN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清华大学  </a:t>
            </a: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马克思主义学院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刘恩至</a:t>
            </a:r>
            <a:endParaRPr lang="zh-CN" altLang="en-US" sz="28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310" y="145415"/>
            <a:ext cx="8679815" cy="6510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304800" y="289560"/>
            <a:ext cx="11649710" cy="6316980"/>
            <a:chOff x="480" y="456"/>
            <a:chExt cx="18346" cy="994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rcRect r="-93" b="-1759"/>
            <a:stretch>
              <a:fillRect/>
            </a:stretch>
          </p:blipFill>
          <p:spPr>
            <a:xfrm>
              <a:off x="480" y="456"/>
              <a:ext cx="18346" cy="9948"/>
            </a:xfrm>
            <a:prstGeom prst="rect">
              <a:avLst/>
            </a:prstGeom>
          </p:spPr>
        </p:pic>
        <p:sp>
          <p:nvSpPr>
            <p:cNvPr id="4" name="剪去对角的矩形 3"/>
            <p:cNvSpPr/>
            <p:nvPr/>
          </p:nvSpPr>
          <p:spPr>
            <a:xfrm rot="4020000">
              <a:off x="7863" y="5692"/>
              <a:ext cx="120" cy="120"/>
            </a:xfrm>
            <a:prstGeom prst="snip2Diag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E30000"/>
                </a:gs>
                <a:gs pos="4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48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</a:rPr>
              <a:t>三、</a:t>
            </a:r>
            <a:r>
              <a:rPr sz="48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</a:rPr>
              <a:t>中苏论战</a:t>
            </a:r>
            <a:endParaRPr sz="4800"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846580"/>
            <a:ext cx="10968990" cy="5010785"/>
          </a:xfrm>
        </p:spPr>
        <p:txBody>
          <a:bodyPr/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1956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年，苏共二十大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赫鲁晓夫：《关于个人迷信及其后果》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毛泽东的回应：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三七开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揭了盖子，捅了娄子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6850" y="1049020"/>
            <a:ext cx="3760470" cy="47599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6213" r="20400"/>
          <a:stretch>
            <a:fillRect/>
          </a:stretch>
        </p:blipFill>
        <p:spPr>
          <a:xfrm>
            <a:off x="7861300" y="753745"/>
            <a:ext cx="3716020" cy="535051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08330" y="1846580"/>
            <a:ext cx="10968990" cy="5010785"/>
          </a:xfrm>
        </p:spPr>
        <p:txBody>
          <a:bodyPr/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1957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年，莫斯科会议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赫鲁晓夫：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三和两全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毛泽东的回应：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俄国人丢掉了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两把刀子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480" y="1837055"/>
            <a:ext cx="7197725" cy="4017645"/>
          </a:xfrm>
        </p:spPr>
        <p:txBody>
          <a:bodyPr/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1958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年，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长波电台、联合舰队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1959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年，赫鲁晓夫访华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毛泽东的回应：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他们要在军事上控制中国，我们不干。</a:t>
            </a:r>
            <a:endParaRPr lang="en-US" altLang="zh-CN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957" t="2447" r="9272" b="7898"/>
          <a:stretch>
            <a:fillRect/>
          </a:stretch>
        </p:blipFill>
        <p:spPr>
          <a:xfrm>
            <a:off x="7416800" y="1083945"/>
            <a:ext cx="4545330" cy="5212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四、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苏东剧变</a:t>
            </a:r>
            <a:endParaRPr lang="zh-CN" altLang="en-US"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</a:endParaRPr>
          </a:p>
        </p:txBody>
      </p:sp>
      <p:pic>
        <p:nvPicPr>
          <p:cNvPr id="4" name="内容占位符 3" descr="360截图2019091520474916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90" y="2442210"/>
            <a:ext cx="11372850" cy="3444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5590" y="5913120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1917-1924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1190" y="6373495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840000"/>
                </a:solidFill>
              </a:rPr>
              <a:t>1924-1953</a:t>
            </a:r>
            <a:endParaRPr lang="en-US" altLang="zh-CN" sz="2400" b="1">
              <a:solidFill>
                <a:srgbClr val="84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83610" y="5913120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C000"/>
                </a:solidFill>
              </a:rPr>
              <a:t>1953-1964</a:t>
            </a:r>
            <a:endParaRPr lang="en-US" altLang="zh-CN" sz="2400" b="1">
              <a:solidFill>
                <a:srgbClr val="FFC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67655" y="6373495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bg2">
                    <a:lumMod val="50000"/>
                  </a:schemeClr>
                </a:solidFill>
              </a:rPr>
              <a:t>1964-1982</a:t>
            </a:r>
            <a:endParaRPr lang="en-US" altLang="zh-CN" sz="24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71665" y="5913120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1982-1984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89315" y="6373495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1984-1985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25685" y="5913120"/>
            <a:ext cx="1736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</a:rPr>
              <a:t>1985-1991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2915" y="1652270"/>
            <a:ext cx="1844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①苏联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035" y="365125"/>
            <a:ext cx="4626610" cy="6128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710690"/>
            <a:ext cx="5220335" cy="3437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6" name="图片 3" descr="tim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180" y="539115"/>
            <a:ext cx="9135110" cy="6237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537845" y="583565"/>
            <a:ext cx="1844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②</a:t>
            </a:r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东德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6395" y="1479550"/>
            <a:ext cx="5198110" cy="3898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454" r="12526"/>
          <a:stretch>
            <a:fillRect/>
          </a:stretch>
        </p:blipFill>
        <p:spPr>
          <a:xfrm>
            <a:off x="478155" y="1179830"/>
            <a:ext cx="5943600" cy="547751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78155" y="345440"/>
            <a:ext cx="225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宋体" panose="02010600040101010101" charset="-122"/>
                <a:ea typeface="华文宋体" panose="02010600040101010101" charset="-122"/>
              </a:rPr>
              <a:t>③罗马尼亚</a:t>
            </a:r>
            <a:endParaRPr lang="zh-CN" altLang="en-US" sz="3200" b="1">
              <a:latin typeface="华文宋体" panose="02010600040101010101" charset="-122"/>
              <a:ea typeface="华文宋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08330" y="784225"/>
            <a:ext cx="11415395" cy="5472430"/>
          </a:xfrm>
        </p:spPr>
        <p:txBody>
          <a:bodyPr/>
          <a:p>
            <a:pPr marL="0" indent="0">
              <a:buNone/>
            </a:pP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习近平：</a:t>
            </a: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当今世界正处于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百年未有之大变局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    </a:t>
            </a:r>
            <a:r>
              <a:rPr lang="zh-CN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世界社会主义事业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面临着新的发展机遇。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r">
              <a:lnSpc>
                <a:spcPct val="90000"/>
              </a:lnSpc>
              <a:buNone/>
            </a:pPr>
            <a:endParaRPr lang="en-US" altLang="zh-CN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r"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2019年4月30日，同老挝人革党中央总书记、国家主席本扬会谈时的讲话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662045" y="3334385"/>
            <a:ext cx="4867910" cy="33547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" y="1585595"/>
            <a:ext cx="5671820" cy="3686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55" y="1586230"/>
            <a:ext cx="6110605" cy="36861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583565"/>
            <a:ext cx="10515600" cy="1358265"/>
          </a:xfrm>
        </p:spPr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反思与启示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·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苏联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-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东欧何以解体剧变？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465070" y="2219960"/>
            <a:ext cx="7261860" cy="4061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/>
              <a:t>观点一：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华文楷体" panose="02010600040101010101" charset="-122"/>
                <a:sym typeface="+mn-ea"/>
              </a:rPr>
              <a:t>经济体制僵化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生产资料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单一公有制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②高度集中的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计划管理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体制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③优先发展</a:t>
            </a:r>
            <a:r>
              <a:rPr lang="zh-CN" altLang="en-US" sz="28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重工业</a:t>
            </a:r>
            <a:endParaRPr lang="zh-CN" altLang="en-US" sz="280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 r:link="rId2"/>
          <a:srcRect l="5550" t="2463" r="5537" b="5944"/>
          <a:stretch>
            <a:fillRect/>
          </a:stretch>
        </p:blipFill>
        <p:spPr>
          <a:xfrm>
            <a:off x="8200390" y="167005"/>
            <a:ext cx="2551430" cy="37166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4" name="图片 103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374890" y="3985895"/>
            <a:ext cx="4202430" cy="28041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反思：人民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生活水平低下？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2720" y="1858645"/>
            <a:ext cx="6027420" cy="38239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76035" y="1858010"/>
            <a:ext cx="5596255" cy="38246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反思：人民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生活水平低下？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614295" y="5864860"/>
            <a:ext cx="1871345" cy="6172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《柏林墙</a:t>
            </a:r>
            <a:r>
              <a:rPr lang="zh-CN" altLang="en-US"/>
              <a:t>之恋》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983730" y="5864860"/>
            <a:ext cx="2267585" cy="6172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《部长轿车的</a:t>
            </a:r>
            <a:r>
              <a:rPr lang="zh-CN" altLang="en-US"/>
              <a:t>风波》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103120" y="1534160"/>
            <a:ext cx="2893695" cy="4070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737350" y="1571625"/>
            <a:ext cx="2759710" cy="40335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  <p:bldLst>
      <p:bldP spid="4" grpId="1" animBg="1"/>
      <p:bldP spid="5" grpId="1" animBg="1"/>
      <p:bldP spid="4" grpId="2" bldLvl="0" animBg="1"/>
      <p:bldP spid="5" grpId="2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/>
              <a:t>观点二：文化实力羸弱</a:t>
            </a:r>
            <a:endParaRPr lang="zh-CN" altLang="en-US" sz="2800"/>
          </a:p>
          <a:p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970520" y="732155"/>
            <a:ext cx="3752850" cy="5629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圆角矩形标注 1"/>
          <p:cNvSpPr/>
          <p:nvPr/>
        </p:nvSpPr>
        <p:spPr>
          <a:xfrm>
            <a:off x="1400810" y="2317750"/>
            <a:ext cx="5507990" cy="3061335"/>
          </a:xfrm>
          <a:prstGeom prst="wedgeRoundRectCallout">
            <a:avLst>
              <a:gd name="adj1" fmla="val 78385"/>
              <a:gd name="adj2" fmla="val 652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中国不可能成为超级大国，因为中国没有那种可以用来推进自己的权力，进而削弱我们西方国家的具有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传染性</a:t>
            </a:r>
            <a:r>
              <a:rPr lang="en-US" altLang="zh-CN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8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的学说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。今天中国出口的是电视机，而不是思想观念。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反思：文化死气沉沉？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en-US" altLang="zh-CN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1988</a:t>
            </a:r>
            <a:r>
              <a:rPr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年汉城奥运会</a:t>
            </a:r>
            <a:endParaRPr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520315"/>
            <a:ext cx="3627755" cy="3945890"/>
          </a:xfrm>
          <a:prstGeom prst="rect">
            <a:avLst/>
          </a:prstGeom>
          <a:ln w="12700" cmpd="sng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</p:pic>
      <p:cxnSp>
        <p:nvCxnSpPr>
          <p:cNvPr id="6" name="直接连接符 5"/>
          <p:cNvCxnSpPr/>
          <p:nvPr/>
        </p:nvCxnSpPr>
        <p:spPr>
          <a:xfrm>
            <a:off x="1081405" y="3159760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71245" y="3469640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71245" y="4796790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81405" y="5134610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81405" y="5473700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71245" y="6402705"/>
            <a:ext cx="1172845" cy="0"/>
          </a:xfrm>
          <a:prstGeom prst="line">
            <a:avLst/>
          </a:prstGeom>
          <a:ln w="508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802005"/>
            <a:ext cx="4199890" cy="41998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070" y="2028190"/>
            <a:ext cx="2821305" cy="42214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+mn-ea"/>
                <a:cs typeface="+mn-ea"/>
              </a:rPr>
              <a:t>观点三：政治体制僵化</a:t>
            </a:r>
            <a:endParaRPr lang="zh-CN" altLang="en-US" sz="2800">
              <a:latin typeface="+mn-ea"/>
              <a:cs typeface="+mn-ea"/>
            </a:endParaRPr>
          </a:p>
          <a:p>
            <a:endParaRPr lang="zh-CN" altLang="en-US">
              <a:latin typeface="+mn-ea"/>
              <a:cs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①把民主与集中对立起来，片面强调集中，忽视甚至破坏民主。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>
              <a:latin typeface="楷体" panose="02010609060101010101" charset="-122"/>
              <a:ea typeface="楷体" panose="02010609060101010101" charset="-122"/>
              <a:cs typeface="+mn-ea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+mn-ea"/>
              </a:rPr>
              <a:t>②践踏社会主义法制，造成冤假错案，伤害了一批干部群众，损害了党和国家的声誉，成为国内外反共势力的把柄。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9550" y="3799205"/>
            <a:ext cx="4145915" cy="3058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反思：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专制极权主义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导致苏联解体？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88595" y="1190625"/>
            <a:ext cx="5631815" cy="5631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005195" y="2195195"/>
            <a:ext cx="5572125" cy="36220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/>
              <a:t>观点四：西方和平演变</a:t>
            </a:r>
            <a:endParaRPr lang="zh-CN" altLang="en-US" sz="2800"/>
          </a:p>
          <a:p>
            <a:pPr>
              <a:lnSpc>
                <a:spcPct val="100000"/>
              </a:lnSpc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①没有采取有力措施抵制和反对西方和平演变。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②为了博得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民主派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改革派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名声，一味迎合西方敌对势力。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125470" y="3354070"/>
            <a:ext cx="5934710" cy="31902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474595"/>
            <a:ext cx="12192635" cy="1155065"/>
          </a:xfrm>
        </p:spPr>
        <p:txBody>
          <a:bodyPr>
            <a:noAutofit/>
          </a:bodyPr>
          <a:p>
            <a:pPr algn="ctr"/>
            <a:r>
              <a:rPr lang="zh-CN" altLang="en-US" sz="5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一、</a:t>
            </a:r>
            <a:r>
              <a:rPr lang="en-US" altLang="zh-CN" sz="5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</a:t>
            </a:r>
            <a:r>
              <a:rPr lang="zh-CN" altLang="en-US" sz="5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世纪社会主义运动</a:t>
            </a:r>
            <a:endParaRPr lang="zh-CN" altLang="en-US" sz="5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反思：境外势力主导？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0" y="1511935"/>
            <a:ext cx="3538855" cy="5252720"/>
          </a:xfrm>
          <a:prstGeom prst="rect">
            <a:avLst/>
          </a:prstGeom>
        </p:spPr>
      </p:pic>
      <p:sp>
        <p:nvSpPr>
          <p:cNvPr id="9" name="矩形标注 8"/>
          <p:cNvSpPr/>
          <p:nvPr/>
        </p:nvSpPr>
        <p:spPr>
          <a:xfrm>
            <a:off x="464820" y="2576195"/>
            <a:ext cx="5005705" cy="3365500"/>
          </a:xfrm>
          <a:prstGeom prst="wedgeRectCallout">
            <a:avLst>
              <a:gd name="adj1" fmla="val 66059"/>
              <a:gd name="adj2" fmla="val -305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可知这样大族人家，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若从外头杀来，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一时是杀不死的，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这是古人曾说的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百足之虫，死而不僵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必须先从家里自杀自灭起来，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/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才能一败涂地！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r>
              <a:rPr lang="zh-CN" altLang="en-US" sz="2800" b="1">
                <a:solidFill>
                  <a:srgbClr val="FF0000"/>
                </a:solidFill>
              </a:rPr>
              <a:t>核心原因：执政党蜕化变质，长期脱离群众！！！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885" y="1724660"/>
            <a:ext cx="4692650" cy="3387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" y="1724660"/>
            <a:ext cx="5104765" cy="3386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7695" y="5227955"/>
            <a:ext cx="104921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苏联特权阶层控制苏联党政和其他重要部门。这个特权阶层，把为人民服务的职权变为统治人民群众的特权，利用他们支配生产资料和生活资料的权力来谋取自己小集团的私利。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/>
            <a:r>
              <a:rPr lang="en-US" altLang="zh-CN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毛泽东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474595"/>
            <a:ext cx="12192635" cy="1155065"/>
          </a:xfrm>
        </p:spPr>
        <p:txBody>
          <a:bodyPr>
            <a:noAutofit/>
          </a:bodyPr>
          <a:p>
            <a:pPr algn="ctr"/>
            <a:r>
              <a:rPr lang="zh-CN" altLang="en-US" sz="5400">
                <a:latin typeface="楷体" panose="02010609060101010101" charset="-122"/>
                <a:ea typeface="楷体" panose="02010609060101010101" charset="-122"/>
                <a:cs typeface="华文行楷" panose="02010800040101010101" charset="-122"/>
              </a:rPr>
              <a:t>二、现存社会主义国家</a:t>
            </a:r>
            <a:endParaRPr lang="zh-CN" altLang="en-US" sz="5400">
              <a:latin typeface="楷体" panose="02010609060101010101" charset="-122"/>
              <a:ea typeface="楷体" panose="02010609060101010101" charset="-122"/>
              <a:cs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2070" y="1907540"/>
            <a:ext cx="1701800" cy="1136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05" y="1907540"/>
            <a:ext cx="1701800" cy="1136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845" y="1401445"/>
            <a:ext cx="1701800" cy="850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45" y="1401445"/>
            <a:ext cx="1701800" cy="850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" y="3712210"/>
            <a:ext cx="1701800" cy="1136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3990340"/>
            <a:ext cx="17018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9540" y="3990340"/>
            <a:ext cx="1702435" cy="858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5" y="5135245"/>
            <a:ext cx="1701800" cy="1136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795" y="5135245"/>
            <a:ext cx="1701800" cy="11366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5795" y="3712210"/>
            <a:ext cx="1708785" cy="11366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</a:t>
            </a:r>
            <a:r>
              <a:t>越南社会主义共和国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8305" y="1490345"/>
            <a:ext cx="11647170" cy="5367655"/>
          </a:xfrm>
        </p:spPr>
        <p:txBody>
          <a:bodyPr>
            <a:noAutofit/>
          </a:bodyPr>
          <a:p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越南已经是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sz="2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社会主义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sz="28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国家了吗？</a:t>
            </a:r>
            <a:endParaRPr sz="28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>
              <a:lnSpc>
                <a:spcPct val="20000"/>
              </a:lnSpc>
            </a:pPr>
            <a:endParaRPr sz="28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>
              <a:lnSpc>
                <a:spcPct val="140000"/>
              </a:lnSpc>
            </a:pPr>
            <a:r>
              <a:rPr sz="2400">
                <a:sym typeface="+mn-ea"/>
              </a:rPr>
              <a:t>1986年越共六大：“从资本主义进入社会主义需要有一个</a:t>
            </a:r>
            <a:r>
              <a:rPr sz="2400" b="1">
                <a:solidFill>
                  <a:srgbClr val="FF0000"/>
                </a:solidFill>
                <a:sym typeface="+mn-ea"/>
              </a:rPr>
              <a:t>过渡时期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……</a:t>
            </a:r>
            <a:r>
              <a:rPr sz="2400">
                <a:sym typeface="+mn-ea"/>
              </a:rPr>
              <a:t>我国由于是小生产起步，没有经过资本主义发展阶段而直接走上社会主义的，这一过渡时期自然要长一些，而且很困难。”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sz="2400">
                <a:sym typeface="+mn-ea"/>
              </a:rPr>
              <a:t>2011年越共十一大：“从现在</a:t>
            </a:r>
            <a:r>
              <a:rPr sz="2400" b="1">
                <a:solidFill>
                  <a:srgbClr val="FF0000"/>
                </a:solidFill>
                <a:sym typeface="+mn-ea"/>
              </a:rPr>
              <a:t>到21世纪中期</a:t>
            </a:r>
            <a:r>
              <a:rPr sz="2400">
                <a:sym typeface="+mn-ea"/>
              </a:rPr>
              <a:t>全党、全国人民努力奋斗，把我国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建设成</a:t>
            </a:r>
            <a:r>
              <a:rPr sz="2400" b="1">
                <a:solidFill>
                  <a:srgbClr val="FF0000"/>
                </a:solidFill>
                <a:sym typeface="+mn-ea"/>
              </a:rPr>
              <a:t>走向社会主义的现代工业国</a:t>
            </a:r>
            <a:r>
              <a:rPr sz="2400">
                <a:sym typeface="+mn-ea"/>
              </a:rPr>
              <a:t>。”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sz="2400">
                <a:sym typeface="+mn-ea"/>
              </a:rPr>
              <a:t>2016年越共十二大：“</a:t>
            </a:r>
            <a:r>
              <a:rPr sz="2400" b="1">
                <a:solidFill>
                  <a:srgbClr val="FF0000"/>
                </a:solidFill>
                <a:sym typeface="+mn-ea"/>
              </a:rPr>
              <a:t>向社会主义过渡</a:t>
            </a:r>
            <a:r>
              <a:rPr sz="2400">
                <a:sym typeface="+mn-ea"/>
              </a:rPr>
              <a:t>”。</a:t>
            </a:r>
            <a:endParaRPr sz="240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sz="2400"/>
              <a:t>2021</a:t>
            </a:r>
            <a:r>
              <a:rPr sz="2400"/>
              <a:t>年越共十三大：没有变化</a:t>
            </a:r>
            <a:r>
              <a:rPr lang="en-US" altLang="zh-CN" sz="2400"/>
              <a:t>……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628650"/>
            <a:ext cx="11772265" cy="5621020"/>
          </a:xfrm>
        </p:spPr>
        <p:txBody>
          <a:bodyPr>
            <a:noAutofit/>
          </a:bodyPr>
          <a:p>
            <a:r>
              <a:rPr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越南已经是</a:t>
            </a:r>
            <a:r>
              <a:rPr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“</a:t>
            </a:r>
            <a:r>
              <a:rPr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社会主义</a:t>
            </a:r>
            <a:r>
              <a:rPr lang="en-US" altLang="zh-CN"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”</a:t>
            </a:r>
            <a:r>
              <a:rPr sz="32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ea"/>
              </a:rPr>
              <a:t>国家了吗？</a:t>
            </a:r>
            <a:endParaRPr sz="32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>
              <a:lnSpc>
                <a:spcPct val="100000"/>
              </a:lnSpc>
            </a:pPr>
            <a:endParaRPr sz="2400"/>
          </a:p>
          <a:p>
            <a:r>
              <a:rPr sz="2400"/>
              <a:t>马克思：</a:t>
            </a:r>
            <a:endParaRPr sz="2400"/>
          </a:p>
          <a:p>
            <a:pPr marL="0" indent="0">
              <a:buNone/>
            </a:pPr>
            <a:r>
              <a:rPr sz="2400"/>
              <a:t>资本主义</a:t>
            </a:r>
            <a:r>
              <a:rPr lang="en-US" altLang="zh-CN" sz="2400"/>
              <a:t>→</a:t>
            </a:r>
            <a:r>
              <a:rPr sz="2400" b="1">
                <a:solidFill>
                  <a:srgbClr val="FF0000"/>
                </a:solidFill>
              </a:rPr>
              <a:t>无产阶级专政（过渡时期）</a:t>
            </a:r>
            <a:r>
              <a:rPr lang="en-US" altLang="zh-CN" sz="2400"/>
              <a:t>→</a:t>
            </a:r>
            <a:r>
              <a:rPr sz="2400"/>
              <a:t>共产主义第一阶段</a:t>
            </a:r>
            <a:r>
              <a:rPr lang="en-US" altLang="zh-CN" sz="2400"/>
              <a:t>→</a:t>
            </a:r>
            <a:r>
              <a:rPr sz="2400"/>
              <a:t>共产主义高级阶段</a:t>
            </a:r>
            <a:endParaRPr sz="2400"/>
          </a:p>
          <a:p>
            <a:endParaRPr sz="2400"/>
          </a:p>
          <a:p>
            <a:r>
              <a:rPr sz="2400"/>
              <a:t>列宁：</a:t>
            </a:r>
            <a:endParaRPr sz="2400"/>
          </a:p>
          <a:p>
            <a:pPr marL="0" indent="0">
              <a:buNone/>
            </a:pPr>
            <a:r>
              <a:rPr sz="2400"/>
              <a:t>社会主义苏维埃共和国这个名称是表明苏维埃政权有决心实现</a:t>
            </a:r>
            <a:r>
              <a:rPr sz="2400" b="1">
                <a:solidFill>
                  <a:srgbClr val="FF0000"/>
                </a:solidFill>
              </a:rPr>
              <a:t>向社会主义的过渡</a:t>
            </a:r>
            <a:r>
              <a:rPr sz="2400"/>
              <a:t>，而决不是表明新的经济制度就是社会主义制度。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745615" y="118745"/>
            <a:ext cx="8700135" cy="5684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4986020" y="5932805"/>
            <a:ext cx="2219325" cy="6769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越共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十三大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681990"/>
            <a:ext cx="10968990" cy="5567680"/>
          </a:xfrm>
        </p:spPr>
        <p:txBody>
          <a:bodyPr>
            <a:noAutofit/>
          </a:bodyPr>
          <a:p>
            <a:r>
              <a:rPr lang="zh-CN" altLang="en-US" sz="3200" b="1">
                <a:cs typeface="Arial" panose="020B0604020202020204" pitchFamily="34" charset="0"/>
              </a:rPr>
              <a:t>越南</a:t>
            </a:r>
            <a:r>
              <a:rPr lang="en-US" altLang="zh-CN" sz="3200" b="1">
                <a:cs typeface="Arial" panose="020B0604020202020204" pitchFamily="34" charset="0"/>
              </a:rPr>
              <a:t>“</a:t>
            </a:r>
            <a:r>
              <a:rPr lang="zh-CN" altLang="en-US" sz="3200" b="1">
                <a:cs typeface="Arial" panose="020B0604020202020204" pitchFamily="34" charset="0"/>
              </a:rPr>
              <a:t>革新开放</a:t>
            </a:r>
            <a:r>
              <a:rPr lang="en-US" altLang="zh-CN" sz="3200" b="1">
                <a:cs typeface="Arial" panose="020B0604020202020204" pitchFamily="34" charset="0"/>
              </a:rPr>
              <a:t>”</a:t>
            </a:r>
            <a:endParaRPr lang="en-US" altLang="zh-CN" sz="3200" b="1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/>
              <a:t>1986</a:t>
            </a:r>
            <a:r>
              <a:rPr sz="2400"/>
              <a:t>年</a:t>
            </a:r>
            <a:r>
              <a:rPr lang="en-US" altLang="zh-CN" sz="2400"/>
              <a:t>·</a:t>
            </a:r>
            <a:r>
              <a:rPr sz="2400"/>
              <a:t>越共六大</a:t>
            </a: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*</a:t>
            </a:r>
            <a:r>
              <a:rPr sz="2400"/>
              <a:t>政治革新</a:t>
            </a:r>
            <a:endParaRPr sz="2400"/>
          </a:p>
          <a:p>
            <a:pPr marL="0" indent="0">
              <a:lnSpc>
                <a:spcPct val="30000"/>
              </a:lnSpc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1.</a:t>
            </a:r>
            <a:r>
              <a:rPr sz="2400"/>
              <a:t>国会议员的直选和竞选</a:t>
            </a:r>
            <a:endParaRPr sz="2400"/>
          </a:p>
          <a:p>
            <a:pPr marL="0" indent="0">
              <a:lnSpc>
                <a:spcPct val="30000"/>
              </a:lnSpc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2.</a:t>
            </a:r>
            <a:r>
              <a:rPr sz="2400"/>
              <a:t>国会对政府的监督质询</a:t>
            </a:r>
            <a:endParaRPr sz="2400"/>
          </a:p>
          <a:p>
            <a:pPr marL="0" indent="0">
              <a:lnSpc>
                <a:spcPct val="30000"/>
              </a:lnSpc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3.</a:t>
            </a:r>
            <a:r>
              <a:rPr sz="2400"/>
              <a:t>国会对政府决策的否决权</a:t>
            </a:r>
            <a:endParaRPr lang="en-US" altLang="zh-CN" sz="2400"/>
          </a:p>
          <a:p>
            <a:endParaRPr lang="en-US" altLang="zh-CN" sz="2800"/>
          </a:p>
          <a:p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8275" y="681990"/>
            <a:ext cx="5059045" cy="2917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08775" y="3740785"/>
            <a:ext cx="4678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2010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年十二届国会第七次会议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审议越南南北高铁建设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项目：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议员总数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493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人，出席427人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赞成185人，占37.53％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反对208人，占42.19％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弃权34人，占7.96％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089150" y="317500"/>
            <a:ext cx="8013700" cy="5342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6660" y="5934075"/>
            <a:ext cx="46780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1988年，七届全国人大一次会议</a:t>
            </a:r>
            <a:endParaRPr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ctr"/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黄顺兴</a:t>
            </a:r>
            <a:endParaRPr lang="zh-CN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756660" y="4893310"/>
            <a:ext cx="4991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1992年4月3日，七届</a:t>
            </a:r>
            <a:r>
              <a:rPr 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全国</a:t>
            </a:r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人大五次会议通过</a:t>
            </a:r>
            <a:r>
              <a:rPr 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兴建</a:t>
            </a:r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三峡工程</a:t>
            </a:r>
            <a:r>
              <a:rPr 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的议案</a:t>
            </a:r>
            <a:r>
              <a:rPr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，1767票赞成，177票反对，664票弃权，25人未按表决器。</a:t>
            </a:r>
            <a:endParaRPr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" y="746125"/>
            <a:ext cx="5368290" cy="3639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95" y="746125"/>
            <a:ext cx="5290185" cy="3639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回顾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·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百年社会主义运动史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24025"/>
            <a:ext cx="10515600" cy="4514850"/>
          </a:xfrm>
        </p:spPr>
        <p:txBody>
          <a:bodyPr>
            <a:normAutofit fontScale="90000" lnSpcReduction="20000"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1917-1945	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社会主义从</a:t>
            </a:r>
            <a:r>
              <a:rPr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理论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到</a:t>
            </a:r>
            <a:r>
              <a:rPr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现实</a:t>
            </a:r>
            <a:endParaRPr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1945-1950s 	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社会主义从</a:t>
            </a:r>
            <a:r>
              <a:rPr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一国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到</a:t>
            </a:r>
            <a:r>
              <a:rPr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多国</a:t>
            </a:r>
            <a:endParaRPr sz="320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1950s-1980s 	</a:t>
            </a:r>
            <a:r>
              <a:rPr sz="3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社会主义阵营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的发展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与分化</a:t>
            </a:r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1989s-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今</a:t>
            </a:r>
            <a:r>
              <a:rPr lang="en-US" altLang="zh-CN"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	</a:t>
            </a:r>
            <a:r>
              <a:rPr sz="3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社会主义运动陷入</a:t>
            </a:r>
            <a:r>
              <a:rPr sz="3200">
                <a:solidFill>
                  <a:schemeClr val="accent4">
                    <a:lumMod val="7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低谷</a:t>
            </a:r>
            <a:endParaRPr sz="3200">
              <a:solidFill>
                <a:schemeClr val="accent4">
                  <a:lumMod val="7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en-US" altLang="en-US" sz="32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</a:t>
            </a:r>
            <a:r>
              <a:t>老挝人民民主</a:t>
            </a:r>
            <a:r>
              <a:t>共和国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36700"/>
            <a:ext cx="10968990" cy="5321300"/>
          </a:xfrm>
        </p:spPr>
        <p:txBody>
          <a:bodyPr>
            <a:normAutofit lnSpcReduction="20000"/>
          </a:bodyPr>
          <a:p>
            <a:r>
              <a:rPr lang="zh-CN" altLang="en-US" sz="2000"/>
              <a:t>19世纪中后期，“法属印支联邦”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1930年印度支那共产党成立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1951年2月，印度支那共产党第二次代表大会，三党分立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1954年日内瓦会议，“印支联邦”构想遭遇失败</a:t>
            </a:r>
            <a:endParaRPr lang="zh-CN" altLang="en-US" sz="2000"/>
          </a:p>
          <a:p>
            <a:endParaRPr lang="zh-CN" altLang="en-US" sz="2000"/>
          </a:p>
          <a:p>
            <a:r>
              <a:rPr lang="en-US" altLang="zh-CN" sz="2000"/>
              <a:t>1955</a:t>
            </a:r>
            <a:r>
              <a:rPr sz="2000"/>
              <a:t>年</a:t>
            </a:r>
            <a:r>
              <a:rPr lang="en-US" altLang="zh-CN" sz="2000"/>
              <a:t>3</a:t>
            </a:r>
            <a:r>
              <a:rPr sz="2000"/>
              <a:t>月，老挝人民党成立（后更名为老挝人民革命党）</a:t>
            </a:r>
            <a:endParaRPr sz="2000"/>
          </a:p>
          <a:p>
            <a:endParaRPr sz="2000"/>
          </a:p>
          <a:p>
            <a:r>
              <a:rPr lang="en-US" altLang="zh-CN" sz="2000"/>
              <a:t>1975</a:t>
            </a:r>
            <a:r>
              <a:rPr sz="2000"/>
              <a:t>年，老挝人民民主共和国成立</a:t>
            </a:r>
            <a:endParaRPr sz="2000"/>
          </a:p>
        </p:txBody>
      </p:sp>
      <p:sp>
        <p:nvSpPr>
          <p:cNvPr id="4" name="左箭头 3"/>
          <p:cNvSpPr/>
          <p:nvPr/>
        </p:nvSpPr>
        <p:spPr>
          <a:xfrm>
            <a:off x="8027670" y="2308860"/>
            <a:ext cx="3204845" cy="142303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1945</a:t>
            </a:r>
            <a:r>
              <a:rPr lang="zh-CN" altLang="en-US"/>
              <a:t>年法国</a:t>
            </a:r>
            <a:r>
              <a:rPr lang="zh-CN" altLang="en-US"/>
              <a:t>入侵</a:t>
            </a:r>
            <a:endParaRPr lang="zh-CN" altLang="en-US"/>
          </a:p>
        </p:txBody>
      </p:sp>
      <p:sp>
        <p:nvSpPr>
          <p:cNvPr id="5" name="左箭头 4"/>
          <p:cNvSpPr/>
          <p:nvPr/>
        </p:nvSpPr>
        <p:spPr>
          <a:xfrm>
            <a:off x="8027670" y="5125085"/>
            <a:ext cx="3204845" cy="142303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1964</a:t>
            </a:r>
            <a:r>
              <a:rPr lang="zh-CN" altLang="en-US"/>
              <a:t>年</a:t>
            </a:r>
            <a:r>
              <a:rPr lang="zh-CN" altLang="en-US"/>
              <a:t>美国</a:t>
            </a:r>
            <a:r>
              <a:rPr lang="zh-CN" altLang="en-US"/>
              <a:t>入侵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latin typeface="+mj-ea"/>
                <a:ea typeface="+mj-ea"/>
              </a:rPr>
              <a:t>老挝的革新开放</a:t>
            </a:r>
            <a:endParaRPr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36700"/>
            <a:ext cx="10968990" cy="4953635"/>
          </a:xfrm>
        </p:spPr>
        <p:txBody>
          <a:bodyPr>
            <a:noAutofit/>
          </a:bodyPr>
          <a:p>
            <a:r>
              <a:rPr lang="en-US" altLang="zh-CN" sz="2400"/>
              <a:t>1986</a:t>
            </a:r>
            <a:r>
              <a:rPr sz="2400"/>
              <a:t>年，老挝党第四次全国代表大会</a:t>
            </a:r>
            <a:endParaRPr sz="2400"/>
          </a:p>
          <a:p>
            <a:pPr>
              <a:lnSpc>
                <a:spcPct val="30000"/>
              </a:lnSpc>
            </a:pPr>
            <a:endParaRPr sz="2400"/>
          </a:p>
          <a:p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基本判断：我国尚处在发展和维护人民民主制度，逐步迈入社会主义的革命新时期。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80000"/>
              </a:lnSpc>
            </a:pPr>
            <a:endParaRPr sz="2400"/>
          </a:p>
          <a:p>
            <a:r>
              <a:rPr lang="en-US" altLang="zh-CN" sz="2400"/>
              <a:t>2021</a:t>
            </a:r>
            <a:r>
              <a:rPr sz="2400"/>
              <a:t>年，老挝党第十一次全国代表大会</a:t>
            </a:r>
            <a:endParaRPr sz="2400"/>
          </a:p>
          <a:p>
            <a:pPr>
              <a:lnSpc>
                <a:spcPct val="30000"/>
              </a:lnSpc>
            </a:pPr>
            <a:endParaRPr sz="2400"/>
          </a:p>
          <a:p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大会主题：提高党的领导能力，加强全国人民大团结，维护政治社会稳定，深化落实革新路线，推动经济社会高质量发展，提高人民生活质量，努力摆脱最不发达国家状况，</a:t>
            </a:r>
            <a:r>
              <a:rPr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向社会主义目标迈进</a:t>
            </a:r>
            <a:r>
              <a:rPr sz="2400"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273935" y="556260"/>
            <a:ext cx="7644130" cy="482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4708525" y="5873115"/>
            <a:ext cx="2775585" cy="6769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老挝党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十一大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005" y="1063625"/>
            <a:ext cx="6523990" cy="4243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4006850" y="5723890"/>
            <a:ext cx="4178300" cy="6769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凯山</a:t>
            </a:r>
            <a:r>
              <a:rPr lang="en-US" altLang="zh-CN" sz="2800">
                <a:latin typeface="华文行楷" panose="02010800040101010101" charset="-122"/>
                <a:ea typeface="华文行楷" panose="02010800040101010101" charset="-122"/>
              </a:rPr>
              <a:t>·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丰威汉与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胡志明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t>朝鲜民主主义人民共和国</a:t>
            </a:r>
            <a:endParaRPr lang="en-US" altLang="zh-CN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白头山血统？社会主义？？？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2742565"/>
            <a:ext cx="3278505" cy="217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2040" t="6792" r="8140" b="20827"/>
          <a:stretch>
            <a:fillRect/>
          </a:stretch>
        </p:blipFill>
        <p:spPr>
          <a:xfrm>
            <a:off x="4079240" y="2760980"/>
            <a:ext cx="3279140" cy="2108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420" y="2752725"/>
            <a:ext cx="2867660" cy="2117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43405" y="5222240"/>
            <a:ext cx="808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/>
              <a:t>Ⅰ</a:t>
            </a:r>
            <a:endParaRPr lang="en-US" altLang="zh-CN" sz="3200" b="1"/>
          </a:p>
        </p:txBody>
      </p:sp>
      <p:sp>
        <p:nvSpPr>
          <p:cNvPr id="8" name="文本框 7"/>
          <p:cNvSpPr txBox="1"/>
          <p:nvPr/>
        </p:nvSpPr>
        <p:spPr>
          <a:xfrm>
            <a:off x="5314315" y="5222240"/>
            <a:ext cx="1195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/>
              <a:t>Ⅱ</a:t>
            </a:r>
            <a:endParaRPr lang="en-US" altLang="zh-CN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8387715" y="5222240"/>
            <a:ext cx="1195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/>
              <a:t>Ⅲ</a:t>
            </a:r>
            <a:endParaRPr lang="en-US" altLang="zh-CN" sz="3200" b="1"/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2723515" y="300990"/>
            <a:ext cx="6744970" cy="6251575"/>
            <a:chOff x="4289" y="850"/>
            <a:chExt cx="10622" cy="9845"/>
          </a:xfrm>
        </p:grpSpPr>
        <p:pic>
          <p:nvPicPr>
            <p:cNvPr id="5" name="图片 4" descr="NHK 北朝鮮 第2集 被虚掩的“世袭”[00_10_37][20210301-195830]"/>
            <p:cNvPicPr>
              <a:picLocks noChangeAspect="1"/>
            </p:cNvPicPr>
            <p:nvPr/>
          </p:nvPicPr>
          <p:blipFill>
            <a:blip r:embed="rId1"/>
            <a:srcRect b="6100"/>
            <a:stretch>
              <a:fillRect/>
            </a:stretch>
          </p:blipFill>
          <p:spPr>
            <a:xfrm>
              <a:off x="4289" y="850"/>
              <a:ext cx="10622" cy="7481"/>
            </a:xfrm>
            <a:prstGeom prst="rect">
              <a:avLst/>
            </a:prstGeom>
          </p:spPr>
        </p:pic>
        <p:pic>
          <p:nvPicPr>
            <p:cNvPr id="6" name="图片 5" descr="NHK 北朝鮮 第2集 被虚掩的“世袭”[00_10_41][20210301-195851]"/>
            <p:cNvPicPr>
              <a:picLocks noChangeAspect="1"/>
            </p:cNvPicPr>
            <p:nvPr/>
          </p:nvPicPr>
          <p:blipFill>
            <a:blip r:embed="rId2"/>
            <a:srcRect t="81850" b="5121"/>
            <a:stretch>
              <a:fillRect/>
            </a:stretch>
          </p:blipFill>
          <p:spPr>
            <a:xfrm>
              <a:off x="4289" y="8316"/>
              <a:ext cx="10622" cy="1038"/>
            </a:xfrm>
            <a:prstGeom prst="rect">
              <a:avLst/>
            </a:prstGeom>
          </p:spPr>
        </p:pic>
        <p:pic>
          <p:nvPicPr>
            <p:cNvPr id="7" name="图片 6" descr="NHK 北朝鮮 第2集 被虚掩的“世袭”[00_10_48][20210301-195904]"/>
            <p:cNvPicPr>
              <a:picLocks noChangeAspect="1"/>
            </p:cNvPicPr>
            <p:nvPr/>
          </p:nvPicPr>
          <p:blipFill>
            <a:blip r:embed="rId3"/>
            <a:srcRect t="86959" b="6489"/>
            <a:stretch>
              <a:fillRect/>
            </a:stretch>
          </p:blipFill>
          <p:spPr>
            <a:xfrm>
              <a:off x="4289" y="9197"/>
              <a:ext cx="10622" cy="522"/>
            </a:xfrm>
            <a:prstGeom prst="rect">
              <a:avLst/>
            </a:prstGeom>
          </p:spPr>
        </p:pic>
        <p:pic>
          <p:nvPicPr>
            <p:cNvPr id="8" name="图片 7" descr="NHK 北朝鮮 第2集 被虚掩的“世袭”[00_10_53][20210301-195912]"/>
            <p:cNvPicPr>
              <a:picLocks noChangeAspect="1"/>
            </p:cNvPicPr>
            <p:nvPr/>
          </p:nvPicPr>
          <p:blipFill>
            <a:blip r:embed="rId4"/>
            <a:srcRect t="81649" b="6100"/>
            <a:stretch>
              <a:fillRect/>
            </a:stretch>
          </p:blipFill>
          <p:spPr>
            <a:xfrm>
              <a:off x="4289" y="9719"/>
              <a:ext cx="10622" cy="976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102360"/>
            <a:ext cx="10968990" cy="5147310"/>
          </a:xfrm>
        </p:spPr>
        <p:txBody>
          <a:bodyPr>
            <a:normAutofit lnSpcReduction="10000"/>
          </a:bodyPr>
          <a:p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我们是社会主义国家，人民当家做主。我们的民主应该比资产阶级民主更为先进。如果说连资产阶级都屏弃了封建主义的“终身制”和指定“接班人”的制度，那么，社会主义的政治制度就更应当如此。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r">
              <a:buNone/>
            </a:pPr>
            <a:r>
              <a:rPr lang="en-US" alt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《领袖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和人民》，载《人民日报》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1980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19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日第</a:t>
            </a:r>
            <a:r>
              <a:rPr lang="en-US" altLang="zh-CN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版</a:t>
            </a:r>
            <a:endParaRPr sz="28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608330" y="541655"/>
            <a:ext cx="10968990" cy="5708015"/>
          </a:xfrm>
        </p:spPr>
        <p:txBody>
          <a:bodyPr/>
          <a:p>
            <a:r>
              <a:rPr lang="zh-CN" altLang="en-US" sz="2400"/>
              <a:t>从</a:t>
            </a:r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sz="2400" b="1">
                <a:solidFill>
                  <a:srgbClr val="FF0000"/>
                </a:solidFill>
              </a:rPr>
              <a:t>先军政治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  <a:r>
              <a:rPr sz="2400"/>
              <a:t>到</a:t>
            </a:r>
            <a:r>
              <a:rPr lang="en-US" altLang="zh-CN" sz="2400" b="1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sz="2400" b="1">
                <a:solidFill>
                  <a:schemeClr val="accent4">
                    <a:lumMod val="75000"/>
                  </a:schemeClr>
                </a:solidFill>
              </a:rPr>
              <a:t>经核并举</a:t>
            </a:r>
            <a:r>
              <a:rPr lang="en-US" altLang="zh-CN" sz="2400" b="1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sz="2400"/>
              <a:t>到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“</a:t>
            </a:r>
            <a:r>
              <a:rPr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集中全力发展经济</a:t>
            </a:r>
            <a:r>
              <a:rPr lang="en-US" altLang="zh-CN" sz="2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”</a:t>
            </a:r>
            <a:endParaRPr lang="en-US" altLang="zh-CN" sz="2400" b="1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图片 10" descr="GJZX202004004_01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1329690"/>
            <a:ext cx="4488815" cy="5459730"/>
          </a:xfrm>
          <a:prstGeom prst="rect">
            <a:avLst/>
          </a:prstGeom>
        </p:spPr>
      </p:pic>
      <p:pic>
        <p:nvPicPr>
          <p:cNvPr id="3" name="图片 2" descr="GJZX202004004_019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289050"/>
            <a:ext cx="4163695" cy="5164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006475" y="410210"/>
            <a:ext cx="3637915" cy="6037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rcRect b="4219"/>
          <a:stretch>
            <a:fillRect/>
          </a:stretch>
        </p:blipFill>
        <p:spPr>
          <a:xfrm>
            <a:off x="6692900" y="304165"/>
            <a:ext cx="3995420" cy="2940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418580" y="3538855"/>
            <a:ext cx="4544060" cy="30308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48285"/>
            <a:ext cx="10968990" cy="6001385"/>
          </a:xfrm>
        </p:spPr>
        <p:txBody>
          <a:bodyPr/>
          <a:p>
            <a:pPr marL="0" indent="0">
              <a:lnSpc>
                <a:spcPct val="150000"/>
              </a:lnSpc>
              <a:buNone/>
            </a:pPr>
            <a:r>
              <a:rPr lang="en-US" altLang="zh-CN" sz="3600" b="1">
                <a:solidFill>
                  <a:schemeClr val="tx1"/>
                </a:solidFill>
              </a:rPr>
              <a:t>4.</a:t>
            </a:r>
            <a:r>
              <a:rPr lang="zh-CN" altLang="en-US" sz="3600" b="1">
                <a:solidFill>
                  <a:schemeClr val="tx1"/>
                </a:solidFill>
              </a:rPr>
              <a:t>古巴共和国</a:t>
            </a:r>
            <a:endParaRPr lang="zh-CN" altLang="en-US" sz="36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</a:rPr>
              <a:t>澄清一：社会主义，兄终弟及？</a:t>
            </a:r>
            <a:endParaRPr lang="zh-CN" altLang="en-US" sz="3200">
              <a:solidFill>
                <a:schemeClr val="accent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8990" y="1146810"/>
            <a:ext cx="4418330" cy="5401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" y="2754630"/>
            <a:ext cx="6101080" cy="3649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0968990" cy="1226820"/>
          </a:xfrm>
        </p:spPr>
        <p:txBody>
          <a:bodyPr>
            <a:normAutofit/>
          </a:bodyPr>
          <a:p>
            <a:r>
              <a:rPr lang="zh-CN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十月革命</a:t>
            </a:r>
            <a:br>
              <a:rPr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en-US" sz="31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	</a:t>
            </a:r>
            <a:r>
              <a:rPr sz="31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en-US" altLang="zh-CN" sz="31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1917.11.07</a:t>
            </a:r>
            <a:r>
              <a:rPr sz="31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  <a:endParaRPr sz="31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735" y="2837815"/>
            <a:ext cx="4313555" cy="3235325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50" y="73660"/>
            <a:ext cx="4491990" cy="3369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4075" y="6173470"/>
            <a:ext cx="3588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阿芙乐尔号巡洋舰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10" y="3750310"/>
            <a:ext cx="5033010" cy="3097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39195" y="4508500"/>
            <a:ext cx="675005" cy="1765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3200" b="1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</a:rPr>
              <a:t>冬宫</a:t>
            </a:r>
            <a:endParaRPr lang="zh-CN" altLang="en-US" sz="3200" b="1">
              <a:solidFill>
                <a:schemeClr val="accent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80835" y="466725"/>
            <a:ext cx="675005" cy="2564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斯莫尔尼宫</a:t>
            </a:r>
            <a:endParaRPr lang="zh-CN" altLang="en-US" sz="3200" b="1">
              <a:solidFill>
                <a:schemeClr val="accent1">
                  <a:lumMod val="75000"/>
                </a:schemeClr>
              </a:solidFill>
              <a:latin typeface="华文行楷" panose="02010800040101010101" charset="-122"/>
              <a:ea typeface="华文行楷" panose="0201080004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1492250"/>
            <a:ext cx="5130800" cy="3933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85" y="1492250"/>
            <a:ext cx="5168900" cy="3873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950" y="390525"/>
            <a:ext cx="10968990" cy="6077585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2008年，劳尔当选</a:t>
            </a:r>
            <a:r>
              <a:rPr lang="zh-CN" altLang="en-US" sz="2400" b="1">
                <a:solidFill>
                  <a:srgbClr val="FF0000"/>
                </a:solidFill>
              </a:rPr>
              <a:t>国务委员会主席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兼</a:t>
            </a:r>
            <a:r>
              <a:rPr lang="zh-CN" altLang="en-US" sz="2400" b="1">
                <a:solidFill>
                  <a:srgbClr val="FF0000"/>
                </a:solidFill>
              </a:rPr>
              <a:t>部长会议主席</a:t>
            </a:r>
            <a:r>
              <a:rPr lang="zh-CN" altLang="en-US" sz="2400"/>
              <a:t>。</a:t>
            </a:r>
            <a:endParaRPr lang="zh-CN" altLang="en-US" sz="2400"/>
          </a:p>
          <a:p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2011</a:t>
            </a:r>
            <a:r>
              <a:rPr sz="2400"/>
              <a:t>年，古共六大，劳尔当选</a:t>
            </a:r>
            <a:r>
              <a:rPr sz="2400" b="1">
                <a:solidFill>
                  <a:srgbClr val="FF0000"/>
                </a:solidFill>
              </a:rPr>
              <a:t>总书记</a:t>
            </a:r>
            <a:r>
              <a:rPr sz="2400"/>
              <a:t>。</a:t>
            </a:r>
            <a:endParaRPr sz="2400"/>
          </a:p>
          <a:p>
            <a:endParaRPr sz="2400"/>
          </a:p>
          <a:p>
            <a:pPr marL="0" indent="0">
              <a:buNone/>
            </a:pPr>
            <a:r>
              <a:rPr lang="en-US" altLang="zh-CN" sz="2400"/>
              <a:t>2013</a:t>
            </a:r>
            <a:r>
              <a:rPr sz="2400"/>
              <a:t>年，劳尔连任主席，</a:t>
            </a:r>
            <a:r>
              <a:rPr sz="2400"/>
              <a:t>但</a:t>
            </a:r>
            <a:r>
              <a:rPr sz="2400" b="1">
                <a:solidFill>
                  <a:srgbClr val="FF0000"/>
                </a:solidFill>
              </a:rPr>
              <a:t>预告退休</a:t>
            </a:r>
            <a:r>
              <a:rPr sz="2400"/>
              <a:t>。</a:t>
            </a: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-US" altLang="zh-CN" sz="2400"/>
              <a:t>2016</a:t>
            </a:r>
            <a:r>
              <a:rPr sz="2400"/>
              <a:t>年，古共七大，</a:t>
            </a:r>
            <a:r>
              <a:rPr sz="2400">
                <a:sym typeface="+mn-ea"/>
              </a:rPr>
              <a:t>劳尔连任总书记；同年</a:t>
            </a:r>
            <a:r>
              <a:rPr lang="en-US" altLang="zh-CN" sz="2400">
                <a:sym typeface="+mn-ea"/>
              </a:rPr>
              <a:t>11</a:t>
            </a:r>
            <a:r>
              <a:rPr sz="2400">
                <a:sym typeface="+mn-ea"/>
              </a:rPr>
              <a:t>月，</a:t>
            </a:r>
            <a:r>
              <a:rPr sz="2400">
                <a:sym typeface="+mn-ea"/>
              </a:rPr>
              <a:t>菲德尔逝世。</a:t>
            </a: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-US" altLang="zh-CN" sz="2400"/>
              <a:t>2018</a:t>
            </a:r>
            <a:r>
              <a:rPr sz="2400"/>
              <a:t>年，迪亚斯</a:t>
            </a:r>
            <a:r>
              <a:rPr lang="en-US" altLang="zh-CN" sz="2400"/>
              <a:t>-</a:t>
            </a:r>
            <a:r>
              <a:rPr sz="2400"/>
              <a:t>卡内尔当选</a:t>
            </a:r>
            <a:r>
              <a:rPr sz="2400" b="1">
                <a:solidFill>
                  <a:schemeClr val="accent4">
                    <a:lumMod val="75000"/>
                  </a:schemeClr>
                </a:solidFill>
              </a:rPr>
              <a:t>国务委员会主席</a:t>
            </a:r>
            <a:r>
              <a:rPr sz="2400"/>
              <a:t>兼</a:t>
            </a:r>
            <a:r>
              <a:rPr sz="2400" b="1">
                <a:solidFill>
                  <a:schemeClr val="accent4">
                    <a:lumMod val="75000"/>
                  </a:schemeClr>
                </a:solidFill>
              </a:rPr>
              <a:t>部长会议主席</a:t>
            </a:r>
            <a:r>
              <a:rPr sz="2400"/>
              <a:t>。</a:t>
            </a: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lang="en-US" altLang="zh-CN" sz="2400"/>
              <a:t>2021</a:t>
            </a:r>
            <a:r>
              <a:rPr sz="2400"/>
              <a:t>年，古共八大，劳尔退休，迪亚斯</a:t>
            </a:r>
            <a:r>
              <a:rPr lang="en-US" altLang="zh-CN" sz="2400"/>
              <a:t>-</a:t>
            </a:r>
            <a:r>
              <a:rPr sz="2400"/>
              <a:t>卡内尔当选</a:t>
            </a:r>
            <a:r>
              <a:rPr sz="2400" b="1">
                <a:solidFill>
                  <a:schemeClr val="accent4">
                    <a:lumMod val="75000"/>
                  </a:schemeClr>
                </a:solidFill>
              </a:rPr>
              <a:t>总书记</a:t>
            </a:r>
            <a:r>
              <a:rPr sz="2400"/>
              <a:t>。</a:t>
            </a:r>
            <a:endParaRPr sz="24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1190" r="27733"/>
          <a:stretch>
            <a:fillRect/>
          </a:stretch>
        </p:blipFill>
        <p:spPr>
          <a:xfrm>
            <a:off x="8752205" y="0"/>
            <a:ext cx="3439795" cy="36715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705" y="941705"/>
            <a:ext cx="4527550" cy="3380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95" y="941705"/>
            <a:ext cx="5095875" cy="338074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969135" y="4886960"/>
            <a:ext cx="2219325" cy="6769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古共六大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065770" y="4886960"/>
            <a:ext cx="2219325" cy="6769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古共</a:t>
            </a:r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七大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63245"/>
            <a:ext cx="10968990" cy="5540375"/>
          </a:xfrm>
        </p:spPr>
        <p:txBody>
          <a:bodyPr>
            <a:normAutofit lnSpcReduction="20000"/>
          </a:bodyPr>
          <a:p>
            <a:r>
              <a:rPr lang="zh-CN" altLang="en-US" sz="320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澄清二：经济弱国 </a:t>
            </a:r>
            <a:r>
              <a:rPr lang="en-US" altLang="zh-CN" sz="3200">
                <a:solidFill>
                  <a:schemeClr val="accent1"/>
                </a:solidFill>
                <a:latin typeface="华文楷体" panose="02010600040101010101" charset="-122"/>
                <a:ea typeface="华文楷体" panose="02010600040101010101" charset="-122"/>
                <a:cs typeface="华文行楷" panose="02010800040101010101" charset="-122"/>
              </a:rPr>
              <a:t>vs.</a:t>
            </a:r>
            <a:r>
              <a:rPr lang="en-US" altLang="zh-CN" sz="320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</a:t>
            </a:r>
            <a:r>
              <a:rPr lang="zh-CN" altLang="en-US" sz="3200">
                <a:solidFill>
                  <a:schemeClr val="accent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医疗强国</a:t>
            </a:r>
            <a:endParaRPr lang="zh-CN" altLang="en-US" sz="3200">
              <a:solidFill>
                <a:schemeClr val="accent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2004</a:t>
            </a:r>
            <a:r>
              <a:rPr sz="2400"/>
              <a:t>年</a:t>
            </a:r>
            <a:r>
              <a:rPr lang="zh-CN" altLang="en-US" sz="2400"/>
              <a:t>，古巴</a:t>
            </a:r>
            <a:r>
              <a:rPr lang="en-US" altLang="zh-CN" sz="2400"/>
              <a:t>5</a:t>
            </a:r>
            <a:r>
              <a:rPr sz="2400"/>
              <a:t>岁以下儿童死亡率</a:t>
            </a:r>
            <a:r>
              <a:rPr lang="en-US" altLang="zh-CN" sz="2400"/>
              <a:t>7‰</a:t>
            </a:r>
            <a:r>
              <a:rPr sz="2400"/>
              <a:t>，美国</a:t>
            </a:r>
            <a:r>
              <a:rPr lang="en-US" altLang="zh-CN" sz="2400"/>
              <a:t>8‰</a:t>
            </a:r>
            <a:r>
              <a:rPr sz="2400"/>
              <a:t>，中国</a:t>
            </a:r>
            <a:r>
              <a:rPr lang="en-US" altLang="zh-CN" sz="2400"/>
              <a:t>27‰</a:t>
            </a:r>
            <a:endParaRPr lang="en-US" altLang="zh-CN" sz="2400"/>
          </a:p>
          <a:p>
            <a:pPr marL="0" indent="0">
              <a:lnSpc>
                <a:spcPct val="80000"/>
              </a:lnSpc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2010</a:t>
            </a:r>
            <a:r>
              <a:rPr sz="2400"/>
              <a:t>年，古巴每千人有</a:t>
            </a:r>
            <a:r>
              <a:rPr lang="en-US" altLang="zh-CN" sz="2400"/>
              <a:t>6.7</a:t>
            </a:r>
            <a:r>
              <a:rPr sz="2400"/>
              <a:t>名医生，美国</a:t>
            </a:r>
            <a:r>
              <a:rPr lang="en-US" altLang="zh-CN" sz="2400"/>
              <a:t>2.4</a:t>
            </a:r>
            <a:r>
              <a:rPr sz="2400"/>
              <a:t>名，中国</a:t>
            </a:r>
            <a:r>
              <a:rPr lang="en-US" altLang="zh-CN" sz="2400"/>
              <a:t>1.4</a:t>
            </a:r>
            <a:r>
              <a:rPr sz="2400"/>
              <a:t>名</a:t>
            </a:r>
            <a:endParaRPr sz="2400"/>
          </a:p>
          <a:p>
            <a:pPr marL="0" indent="0">
              <a:lnSpc>
                <a:spcPct val="80000"/>
              </a:lnSpc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2018</a:t>
            </a:r>
            <a:r>
              <a:rPr sz="2400"/>
              <a:t>年，古巴人口预期寿命</a:t>
            </a:r>
            <a:r>
              <a:rPr lang="en-US" altLang="zh-CN" sz="2400"/>
              <a:t>79</a:t>
            </a:r>
            <a:r>
              <a:rPr sz="2400"/>
              <a:t>岁</a:t>
            </a:r>
            <a:r>
              <a:rPr lang="en-US" altLang="zh-CN" sz="2400"/>
              <a:t>(33)</a:t>
            </a:r>
            <a:r>
              <a:rPr sz="2400"/>
              <a:t>，美国</a:t>
            </a:r>
            <a:r>
              <a:rPr lang="en-US" altLang="zh-CN" sz="2400"/>
              <a:t>78.5</a:t>
            </a:r>
            <a:r>
              <a:rPr sz="2400"/>
              <a:t>岁</a:t>
            </a:r>
            <a:r>
              <a:rPr lang="en-US" altLang="zh-CN" sz="2400"/>
              <a:t>(34)</a:t>
            </a:r>
            <a:r>
              <a:rPr sz="2400"/>
              <a:t>，中国</a:t>
            </a:r>
            <a:r>
              <a:rPr lang="en-US" altLang="zh-CN" sz="2400"/>
              <a:t>76.4</a:t>
            </a:r>
            <a:r>
              <a:rPr sz="2400"/>
              <a:t>岁</a:t>
            </a:r>
            <a:r>
              <a:rPr lang="en-US" altLang="zh-CN" sz="2400"/>
              <a:t>(</a:t>
            </a:r>
            <a:r>
              <a:rPr lang="en-US" altLang="zh-CN" sz="2400"/>
              <a:t>52)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6000"/>
          </a:blip>
          <a:stretch>
            <a:fillRect/>
          </a:stretch>
        </p:blipFill>
        <p:spPr>
          <a:xfrm flipH="1">
            <a:off x="5939790" y="3890010"/>
            <a:ext cx="2255520" cy="290449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939925" y="4810760"/>
            <a:ext cx="3055620" cy="1901190"/>
          </a:xfrm>
          <a:prstGeom prst="wedgeRoundRectCallout">
            <a:avLst>
              <a:gd name="adj1" fmla="val 78802"/>
              <a:gd name="adj2" fmla="val -2024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36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医生，</a:t>
            </a:r>
            <a:endParaRPr sz="3600"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  <a:sym typeface="+mn-ea"/>
            </a:endParaRPr>
          </a:p>
          <a:p>
            <a:pPr algn="ctr"/>
            <a:r>
              <a:rPr sz="36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而不是炸弹</a:t>
            </a:r>
            <a:r>
              <a:rPr lang="zh-CN" sz="36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！</a:t>
            </a:r>
            <a:endParaRPr lang="en-US" altLang="zh-CN" sz="3600"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古巴</a:t>
            </a:r>
            <a:r>
              <a:rPr lang="en-US" altLang="zh-CN"/>
              <a:t>“</a:t>
            </a:r>
            <a:r>
              <a:t>更新</a:t>
            </a:r>
            <a:r>
              <a:rPr lang="en-US" altLang="zh-CN"/>
              <a:t>”·</a:t>
            </a:r>
            <a:r>
              <a:t>经济</a:t>
            </a:r>
            <a:r>
              <a:t>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5930" y="1774825"/>
            <a:ext cx="10968990" cy="4408805"/>
          </a:xfrm>
        </p:spPr>
        <p:txBody>
          <a:bodyPr>
            <a:noAutofit/>
          </a:bodyPr>
          <a:p>
            <a:r>
              <a:rPr lang="en-US" altLang="zh-CN" sz="2000">
                <a:sym typeface="+mn-ea"/>
              </a:rPr>
              <a:t>20</a:t>
            </a:r>
            <a:r>
              <a:rPr sz="2000">
                <a:sym typeface="+mn-ea"/>
              </a:rPr>
              <a:t>世纪</a:t>
            </a:r>
            <a:r>
              <a:rPr lang="en-US" altLang="zh-CN" sz="2000">
                <a:sym typeface="+mn-ea"/>
              </a:rPr>
              <a:t>90</a:t>
            </a:r>
            <a:r>
              <a:rPr sz="2000">
                <a:sym typeface="+mn-ea"/>
              </a:rPr>
              <a:t>年代</a:t>
            </a:r>
            <a:r>
              <a:rPr lang="en-US" altLang="zh-CN" sz="2000">
                <a:sym typeface="+mn-ea"/>
              </a:rPr>
              <a:t>  </a:t>
            </a:r>
            <a:r>
              <a:rPr sz="2000">
                <a:sym typeface="+mn-ea"/>
              </a:rPr>
              <a:t>开放部分服务业</a:t>
            </a:r>
            <a:r>
              <a:rPr sz="20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个体经济</a:t>
            </a:r>
            <a:endParaRPr sz="2000">
              <a:sym typeface="+mn-ea"/>
            </a:endParaRPr>
          </a:p>
          <a:p>
            <a:pPr marL="0" indent="0">
              <a:buNone/>
            </a:pPr>
            <a:r>
              <a:rPr lang="en-US" altLang="zh-CN" sz="2000"/>
              <a:t>                        </a:t>
            </a:r>
            <a:r>
              <a:rPr sz="2000"/>
              <a:t>古共决定</a:t>
            </a:r>
            <a:r>
              <a:rPr sz="2000" b="1">
                <a:solidFill>
                  <a:srgbClr val="FF0000"/>
                </a:solidFill>
              </a:rPr>
              <a:t>“暂时放弃纯粹的、理想的、完美的社会主义”</a:t>
            </a:r>
            <a:endParaRPr sz="2000"/>
          </a:p>
          <a:p>
            <a:endParaRPr lang="zh-CN" altLang="en-US" sz="2000"/>
          </a:p>
          <a:p>
            <a:r>
              <a:rPr lang="en-US" altLang="zh-CN" sz="2000"/>
              <a:t>2010</a:t>
            </a:r>
            <a:r>
              <a:rPr sz="2000"/>
              <a:t>年</a:t>
            </a:r>
            <a:r>
              <a:rPr lang="en-US" altLang="zh-CN" sz="2000"/>
              <a:t>  </a:t>
            </a:r>
            <a:r>
              <a:rPr sz="2000"/>
              <a:t>开放</a:t>
            </a:r>
            <a:r>
              <a:rPr sz="2000" b="1">
                <a:solidFill>
                  <a:schemeClr val="accent4">
                    <a:lumMod val="75000"/>
                  </a:schemeClr>
                </a:solidFill>
              </a:rPr>
              <a:t>私营经济</a:t>
            </a:r>
            <a:r>
              <a:rPr sz="2000"/>
              <a:t>，但严格限定经营范围</a:t>
            </a:r>
            <a:endParaRPr sz="2000"/>
          </a:p>
          <a:p>
            <a:endParaRPr sz="2000"/>
          </a:p>
          <a:p>
            <a:r>
              <a:rPr lang="en-US" altLang="zh-CN" sz="2000"/>
              <a:t>2021</a:t>
            </a:r>
            <a:r>
              <a:rPr sz="2000"/>
              <a:t>年</a:t>
            </a:r>
            <a:r>
              <a:rPr lang="en-US" altLang="zh-CN" sz="2000"/>
              <a:t>  建立私营经济“负面清单”，大幅放宽私营经济经营范围</a:t>
            </a:r>
            <a:endParaRPr lang="en-US" altLang="zh-CN" sz="2000"/>
          </a:p>
          <a:p>
            <a:pPr marL="0" indent="0">
              <a:buNone/>
            </a:pPr>
            <a:r>
              <a:rPr lang="en-US" altLang="zh-CN" sz="2000"/>
              <a:t>               从127个产业扩大至2000多个产业</a:t>
            </a:r>
            <a:endParaRPr lang="en-US" altLang="zh-CN" sz="2000"/>
          </a:p>
          <a:p>
            <a:endParaRPr sz="2000"/>
          </a:p>
          <a:p>
            <a:r>
              <a:rPr sz="2000"/>
              <a:t>古巴非公有经济从业者已超过60万人，占全国劳动力13%</a:t>
            </a:r>
            <a:endParaRPr sz="20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6000"/>
          </a:blip>
          <a:stretch>
            <a:fillRect/>
          </a:stretch>
        </p:blipFill>
        <p:spPr>
          <a:xfrm flipH="1">
            <a:off x="9925685" y="11430"/>
            <a:ext cx="2255520" cy="2904490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6277610" y="188595"/>
            <a:ext cx="3055620" cy="1901190"/>
          </a:xfrm>
          <a:prstGeom prst="wedgeRoundRectCallout">
            <a:avLst>
              <a:gd name="adj1" fmla="val 79509"/>
              <a:gd name="adj2" fmla="val 86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sz="2400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  <a:sym typeface="+mn-ea"/>
              </a:rPr>
              <a:t>在我之后，古巴的历史仍会继续。我不过是历史进程中的一声叹息罢了。</a:t>
            </a:r>
            <a:endParaRPr sz="2400"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536825" y="289560"/>
            <a:ext cx="7118350" cy="4742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4443730" y="5384800"/>
            <a:ext cx="3304540" cy="1075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2021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年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月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古巴</a:t>
            </a:r>
            <a:r>
              <a:rPr lang="en-US" altLang="zh-CN"/>
              <a:t>“</a:t>
            </a:r>
            <a:r>
              <a:t>更新</a:t>
            </a:r>
            <a:r>
              <a:rPr lang="en-US" altLang="zh-CN"/>
              <a:t>”·</a:t>
            </a:r>
            <a:r>
              <a:rPr>
                <a:sym typeface="+mn-ea"/>
              </a:rPr>
              <a:t>政治</a:t>
            </a:r>
            <a:r>
              <a:rPr>
                <a:sym typeface="+mn-ea"/>
              </a:rPr>
              <a:t>篇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1523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000"/>
              <a:t>2019</a:t>
            </a:r>
            <a:r>
              <a:rPr sz="2000"/>
              <a:t>年</a:t>
            </a:r>
            <a:r>
              <a:rPr lang="en-US" altLang="zh-CN" sz="2000"/>
              <a:t>2</a:t>
            </a:r>
            <a:r>
              <a:rPr sz="2000"/>
              <a:t>月</a:t>
            </a:r>
            <a:r>
              <a:rPr lang="en-US" altLang="zh-CN" sz="2000"/>
              <a:t>24</a:t>
            </a:r>
            <a:r>
              <a:rPr sz="2000"/>
              <a:t>日全民公投，</a:t>
            </a:r>
            <a:r>
              <a:rPr lang="en-US" altLang="zh-CN" sz="2000"/>
              <a:t>86.85%</a:t>
            </a:r>
            <a:r>
              <a:rPr sz="2000"/>
              <a:t>的选民投赞成票。</a:t>
            </a:r>
            <a:endParaRPr lang="zh-CN" altLang="en-US" sz="2000"/>
          </a:p>
          <a:p>
            <a:endParaRPr lang="zh-CN" altLang="en-US" sz="2000"/>
          </a:p>
          <a:p>
            <a:r>
              <a:rPr sz="2000">
                <a:sym typeface="+mn-ea"/>
              </a:rPr>
              <a:t>经济上，肯定私营经济和外资</a:t>
            </a:r>
            <a:endParaRPr lang="en-US" altLang="zh-CN" sz="2000"/>
          </a:p>
          <a:p>
            <a:endParaRPr sz="2000"/>
          </a:p>
          <a:p>
            <a:r>
              <a:rPr sz="2000"/>
              <a:t>政治上，废除</a:t>
            </a:r>
            <a:r>
              <a:rPr lang="en-US" altLang="zh-CN" sz="2000"/>
              <a:t>“</a:t>
            </a:r>
            <a:r>
              <a:rPr sz="2000"/>
              <a:t>议行合一</a:t>
            </a:r>
            <a:r>
              <a:rPr lang="en-US" altLang="zh-CN" sz="2000"/>
              <a:t>”</a:t>
            </a:r>
            <a:r>
              <a:rPr sz="2000"/>
              <a:t>体制</a:t>
            </a:r>
            <a:endParaRPr sz="2000"/>
          </a:p>
          <a:p>
            <a:endParaRPr lang="en-US" altLang="zh-CN" sz="2000"/>
          </a:p>
        </p:txBody>
      </p:sp>
      <p:sp>
        <p:nvSpPr>
          <p:cNvPr id="4" name="右箭头标注 3"/>
          <p:cNvSpPr/>
          <p:nvPr/>
        </p:nvSpPr>
        <p:spPr>
          <a:xfrm>
            <a:off x="948055" y="4602480"/>
            <a:ext cx="2727325" cy="1799590"/>
          </a:xfrm>
          <a:prstGeom prst="righ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accent6"/>
                </a:solidFill>
              </a:rPr>
              <a:t>国务委员会主席</a:t>
            </a:r>
            <a:endParaRPr lang="zh-CN" altLang="en-US" sz="2400" b="1">
              <a:solidFill>
                <a:schemeClr val="accent6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675380" y="4236085"/>
            <a:ext cx="1595120" cy="107759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国家主席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75380" y="5634990"/>
            <a:ext cx="1595120" cy="107759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国务委员会主席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右箭头标注 6"/>
          <p:cNvSpPr/>
          <p:nvPr/>
        </p:nvSpPr>
        <p:spPr>
          <a:xfrm>
            <a:off x="6292215" y="4602480"/>
            <a:ext cx="2727325" cy="1799590"/>
          </a:xfrm>
          <a:prstGeom prst="right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accent6"/>
                </a:solidFill>
              </a:rPr>
              <a:t>部长会议</a:t>
            </a:r>
            <a:endParaRPr lang="zh-CN" altLang="en-US" sz="2400" b="1">
              <a:solidFill>
                <a:schemeClr val="accent6"/>
              </a:solidFill>
            </a:endParaRPr>
          </a:p>
          <a:p>
            <a:pPr algn="ctr"/>
            <a:r>
              <a:rPr lang="zh-CN" altLang="en-US" sz="2400" b="1">
                <a:solidFill>
                  <a:schemeClr val="accent6"/>
                </a:solidFill>
              </a:rPr>
              <a:t>主席</a:t>
            </a:r>
            <a:endParaRPr lang="zh-CN" altLang="en-US" sz="2400" b="1">
              <a:solidFill>
                <a:schemeClr val="accent6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246235" y="4963795"/>
            <a:ext cx="1595120" cy="107759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accent4">
                    <a:lumMod val="75000"/>
                  </a:schemeClr>
                </a:solidFill>
              </a:rPr>
              <a:t>政府总理</a:t>
            </a:r>
            <a:endParaRPr lang="zh-CN" altLang="en-US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474595"/>
            <a:ext cx="12192635" cy="1155065"/>
          </a:xfrm>
        </p:spPr>
        <p:txBody>
          <a:bodyPr>
            <a:noAutofit/>
          </a:bodyPr>
          <a:p>
            <a:pPr algn="ctr"/>
            <a:r>
              <a:rPr lang="zh-CN" altLang="en-US" sz="5400">
                <a:latin typeface="楷体" panose="02010609060101010101" charset="-122"/>
                <a:ea typeface="楷体" panose="02010609060101010101" charset="-122"/>
                <a:cs typeface="华文行楷" panose="02010800040101010101" charset="-122"/>
              </a:rPr>
              <a:t>三、当代西方左翼运动</a:t>
            </a:r>
            <a:endParaRPr lang="zh-CN" altLang="en-US" sz="5400">
              <a:latin typeface="楷体" panose="02010609060101010101" charset="-122"/>
              <a:ea typeface="楷体" panose="02010609060101010101" charset="-122"/>
              <a:cs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t>世界左翼运动的两条</a:t>
            </a:r>
            <a:r>
              <a:t>路线：</a:t>
            </a:r>
            <a:r>
              <a:rPr>
                <a:sym typeface="+mn-ea"/>
              </a:rPr>
              <a:t>革命？改良？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4779645"/>
          </a:xfrm>
        </p:spPr>
        <p:txBody>
          <a:bodyPr>
            <a:normAutofit lnSpcReduction="20000"/>
          </a:bodyPr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19</a:t>
            </a:r>
            <a:r>
              <a:rPr sz="2400"/>
              <a:t>世纪的革命主义与改良主义</a:t>
            </a:r>
            <a:r>
              <a:rPr lang="en-US" altLang="zh-CN" sz="2400"/>
              <a:t>			20</a:t>
            </a:r>
            <a:r>
              <a:rPr sz="2400"/>
              <a:t>世纪的革命主义与改良主义</a:t>
            </a:r>
            <a:endParaRPr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0" y="1906270"/>
            <a:ext cx="2134235" cy="2950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" y="1901190"/>
            <a:ext cx="2023745" cy="2879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620" y="1794510"/>
            <a:ext cx="2359660" cy="2997835"/>
          </a:xfrm>
          <a:prstGeom prst="rect">
            <a:avLst/>
          </a:prstGeom>
          <a:scene3d>
            <a:camera prst="orthographicFront">
              <a:rot lat="0" lon="11100000" rev="0"/>
            </a:camera>
            <a:lightRig rig="threePt" dir="t"/>
          </a:scene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22813" r="12469"/>
          <a:stretch>
            <a:fillRect/>
          </a:stretch>
        </p:blipFill>
        <p:spPr>
          <a:xfrm>
            <a:off x="9367520" y="1832610"/>
            <a:ext cx="2630170" cy="2921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36880"/>
            <a:ext cx="10968990" cy="581279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3200" b="1">
                <a:cs typeface="Arial" panose="020B0604020202020204" pitchFamily="34" charset="0"/>
              </a:rPr>
              <a:t>1.</a:t>
            </a:r>
            <a:r>
              <a:rPr lang="zh-CN" altLang="en-US" sz="3200" b="1">
                <a:cs typeface="Arial" panose="020B0604020202020204" pitchFamily="34" charset="0"/>
              </a:rPr>
              <a:t>主流：民主社会主义</a:t>
            </a:r>
            <a:r>
              <a:rPr lang="en-US" altLang="zh-CN" sz="3200" b="1">
                <a:cs typeface="Arial" panose="020B0604020202020204" pitchFamily="34" charset="0"/>
              </a:rPr>
              <a:t>/</a:t>
            </a:r>
            <a:r>
              <a:rPr sz="3200" b="1">
                <a:cs typeface="Arial" panose="020B0604020202020204" pitchFamily="34" charset="0"/>
              </a:rPr>
              <a:t>社会民主主义</a:t>
            </a:r>
            <a:endParaRPr lang="zh-CN" altLang="en-US" sz="3200" b="1">
              <a:cs typeface="Arial" panose="020B0604020202020204" pitchFamily="34" charset="0"/>
            </a:endParaRPr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sz="2400"/>
              <a:t>词源演变：社会民主主义</a:t>
            </a:r>
            <a:r>
              <a:rPr lang="en-US" altLang="zh-CN" sz="2400"/>
              <a:t>→</a:t>
            </a:r>
            <a:r>
              <a:rPr sz="2400" b="1">
                <a:solidFill>
                  <a:schemeClr val="accent1"/>
                </a:solidFill>
              </a:rPr>
              <a:t>民主</a:t>
            </a:r>
            <a:r>
              <a:rPr sz="2400">
                <a:solidFill>
                  <a:srgbClr val="FF0000"/>
                </a:solidFill>
              </a:rPr>
              <a:t>社会主义</a:t>
            </a:r>
            <a:r>
              <a:rPr lang="en-US" altLang="zh-CN" sz="2400"/>
              <a:t>→</a:t>
            </a:r>
            <a:r>
              <a:rPr sz="2400"/>
              <a:t>社会</a:t>
            </a:r>
            <a:r>
              <a:rPr sz="2400">
                <a:solidFill>
                  <a:srgbClr val="FF0000"/>
                </a:solidFill>
              </a:rPr>
              <a:t>民主主义</a:t>
            </a:r>
            <a:endParaRPr sz="2400"/>
          </a:p>
          <a:p>
            <a:pPr marL="0" indent="0">
              <a:buNone/>
            </a:pPr>
            <a:r>
              <a:rPr sz="2400"/>
              <a:t>              【马克思时期】 【苏联时期】  【苏联解体后</a:t>
            </a:r>
            <a:r>
              <a:rPr sz="2400"/>
              <a:t>】</a:t>
            </a:r>
            <a:endParaRPr sz="2400"/>
          </a:p>
          <a:p>
            <a:pPr marL="0" indent="0">
              <a:buNone/>
            </a:pPr>
            <a:endParaRPr sz="2400"/>
          </a:p>
          <a:p>
            <a:pPr marL="0" indent="0">
              <a:buNone/>
            </a:pPr>
            <a:r>
              <a:rPr sz="2400"/>
              <a:t>现有特征：①</a:t>
            </a:r>
            <a:r>
              <a:rPr sz="2400"/>
              <a:t>指导思想多元化</a:t>
            </a:r>
            <a:endParaRPr sz="2400"/>
          </a:p>
          <a:p>
            <a:pPr marL="0" indent="0">
              <a:buNone/>
            </a:pPr>
            <a:r>
              <a:rPr sz="2400"/>
              <a:t>                ②不根本否认私有制，倡导国家干预、社会福利</a:t>
            </a:r>
            <a:endParaRPr sz="2400"/>
          </a:p>
          <a:p>
            <a:pPr marL="0" indent="0">
              <a:buNone/>
            </a:pPr>
            <a:r>
              <a:rPr sz="2400"/>
              <a:t>                ③不根本推翻资本主义民主政治，倡导</a:t>
            </a:r>
            <a:r>
              <a:rPr sz="2400"/>
              <a:t>议会斗争、工人运动</a:t>
            </a:r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pPr marL="0" indent="0">
              <a:buNone/>
            </a:pPr>
            <a:r>
              <a:rPr lang="zh-CN" altLang="en-US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十月革命开启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一球两制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sz="3200" b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的历史</a:t>
            </a:r>
            <a:endParaRPr lang="zh-CN" altLang="en-US" sz="3200" b="1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buNone/>
            </a:pP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社会主义从理论走向现实，建立了世界上第一个</a:t>
            </a:r>
            <a:r>
              <a:rPr lang="zh-CN" altLang="en-US"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无产阶级专政国家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打破了资本主义一统天下的局面，开辟了两种社会制度较量争锋的新时代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倒逼资本主义国家内部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的社会改革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促进殖民地半殖民地国家的反抗斗争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4595648" y="695428"/>
            <a:ext cx="2076346" cy="1273815"/>
            <a:chOff x="4764429" y="2104356"/>
            <a:chExt cx="2552700" cy="174807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429" y="3033279"/>
              <a:ext cx="2552700" cy="81915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429" y="2104356"/>
              <a:ext cx="2381250" cy="704850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1" r="10596"/>
          <a:stretch>
            <a:fillRect/>
          </a:stretch>
        </p:blipFill>
        <p:spPr>
          <a:xfrm>
            <a:off x="4406341" y="5604843"/>
            <a:ext cx="2237691" cy="133193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28" y="5590329"/>
            <a:ext cx="2144813" cy="12654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r="8712" b="6899"/>
          <a:stretch>
            <a:fillRect/>
          </a:stretch>
        </p:blipFill>
        <p:spPr>
          <a:xfrm>
            <a:off x="35496" y="5590330"/>
            <a:ext cx="2156735" cy="1265439"/>
          </a:xfrm>
          <a:prstGeom prst="rect">
            <a:avLst/>
          </a:prstGeom>
        </p:spPr>
      </p:pic>
      <p:sp>
        <p:nvSpPr>
          <p:cNvPr id="25" name="左箭头 24"/>
          <p:cNvSpPr/>
          <p:nvPr/>
        </p:nvSpPr>
        <p:spPr>
          <a:xfrm>
            <a:off x="4414621" y="3936633"/>
            <a:ext cx="2438401" cy="1535246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社会民主党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 t="16030" r="3545" b="34776"/>
          <a:stretch>
            <a:fillRect/>
          </a:stretch>
        </p:blipFill>
        <p:spPr>
          <a:xfrm>
            <a:off x="7138730" y="785562"/>
            <a:ext cx="2248503" cy="107970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2939" r="7038" b="10111"/>
          <a:stretch>
            <a:fillRect/>
          </a:stretch>
        </p:blipFill>
        <p:spPr>
          <a:xfrm>
            <a:off x="9870553" y="799409"/>
            <a:ext cx="2118712" cy="1065855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4510706" y="2019509"/>
            <a:ext cx="2547036" cy="187265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基督教民主联盟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基督教社会联盟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7138730" y="2019508"/>
            <a:ext cx="2519987" cy="187265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自由民主党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4" name="左箭头 33"/>
          <p:cNvSpPr/>
          <p:nvPr/>
        </p:nvSpPr>
        <p:spPr>
          <a:xfrm>
            <a:off x="2237476" y="3936632"/>
            <a:ext cx="2087779" cy="1535245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绿党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5" name="左箭头 34"/>
          <p:cNvSpPr/>
          <p:nvPr/>
        </p:nvSpPr>
        <p:spPr>
          <a:xfrm>
            <a:off x="-1" y="3936633"/>
            <a:ext cx="2164907" cy="1535245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左翼党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3" name="右箭头 32"/>
          <p:cNvSpPr/>
          <p:nvPr/>
        </p:nvSpPr>
        <p:spPr>
          <a:xfrm>
            <a:off x="9699661" y="2019509"/>
            <a:ext cx="2460497" cy="187265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德国选择党</a:t>
            </a:r>
            <a:endParaRPr lang="zh-CN" altLang="en-US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0" name="内容占位符 2"/>
          <p:cNvSpPr>
            <a:spLocks noGrp="1"/>
          </p:cNvSpPr>
          <p:nvPr/>
        </p:nvSpPr>
        <p:spPr>
          <a:xfrm>
            <a:off x="220345" y="446405"/>
            <a:ext cx="10968990" cy="477964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200"/>
              <a:t>德国主流政党</a:t>
            </a:r>
            <a:r>
              <a:rPr lang="en-US" altLang="zh-CN" sz="3200"/>
              <a:t>5+1</a:t>
            </a:r>
            <a:endParaRPr lang="zh-CN" altLang="en-US" sz="3200"/>
          </a:p>
          <a:p>
            <a:endParaRPr sz="2400"/>
          </a:p>
        </p:txBody>
      </p:sp>
    </p:spTree>
    <p:custDataLst>
      <p:tags r:id="rId8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11780" y="195245"/>
            <a:ext cx="7768800" cy="766800"/>
          </a:xfrm>
        </p:spPr>
        <p:txBody>
          <a:bodyPr/>
          <a:p>
            <a:pPr algn="ctr"/>
            <a:r>
              <a:rPr lang="zh-CN" altLang="en-US"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德国大选</a:t>
            </a:r>
            <a:r>
              <a:rPr lang="en-US" altLang="zh-CN"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·</a:t>
            </a:r>
            <a:r>
              <a:rPr lang="zh-CN" altLang="en-US" sz="36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2021年9月26日</a:t>
            </a:r>
            <a:endParaRPr lang="zh-CN" altLang="en-US" sz="36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53225" y="1318260"/>
            <a:ext cx="5116195" cy="5038090"/>
          </a:xfrm>
          <a:prstGeom prst="rect">
            <a:avLst/>
          </a:prstGeom>
          <a:ln w="12700" cmpd="sng">
            <a:solidFill>
              <a:schemeClr val="bg2">
                <a:lumMod val="50000"/>
              </a:schemeClr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" y="1318260"/>
            <a:ext cx="5732145" cy="5037455"/>
          </a:xfrm>
          <a:prstGeom prst="rect">
            <a:avLst/>
          </a:prstGeom>
          <a:ln w="12700" cmpd="sng">
            <a:solidFill>
              <a:schemeClr val="bg2">
                <a:lumMod val="50000"/>
              </a:schemeClr>
            </a:solidFill>
            <a:prstDash val="solid"/>
          </a:ln>
        </p:spPr>
      </p:pic>
    </p:spTree>
    <p:custDataLst>
      <p:tags r:id="rId4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7" name="Picture 5" descr="https://timgsa.baidu.com/timg?image&amp;quality=80&amp;size=b9999_10000&amp;sec=1572002104726&amp;di=cb05361a1627dd9e7b778042409b5a67&amp;imgtype=0&amp;src=http%3A%2F%2Fupload.71.cn%2F2013%2F1121%2F138499572594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541645" y="4105275"/>
            <a:ext cx="3895725" cy="275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915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11584305" cy="705485"/>
          </a:xfrm>
        </p:spPr>
        <p:txBody>
          <a:bodyPr vert="horz" wrap="square" lIns="91440" tIns="45720" rIns="91440" bIns="45720" anchor="ctr" anchorCtr="0">
            <a:normAutofit/>
          </a:bodyPr>
          <a:p>
            <a:r>
              <a:rPr lang="de-DE" altLang="zh-CN" dirty="0">
                <a:solidFill>
                  <a:srgbClr val="FFC000"/>
                </a:solidFill>
                <a:latin typeface="Century" panose="02040604050505020304" pitchFamily="18" charset="0"/>
              </a:rPr>
              <a:t>Sozial</a:t>
            </a:r>
            <a:r>
              <a:rPr lang="en-US" altLang="de-DE" dirty="0">
                <a:solidFill>
                  <a:srgbClr val="FFC000"/>
                </a:solidFill>
                <a:latin typeface="Century" panose="02040604050505020304" pitchFamily="18" charset="0"/>
              </a:rPr>
              <a:t>e</a:t>
            </a:r>
            <a:r>
              <a:rPr lang="de-DE" altLang="zh-CN" dirty="0">
                <a:latin typeface="Century" panose="02040604050505020304" pitchFamily="18" charset="0"/>
              </a:rPr>
              <a:t> vs. </a:t>
            </a:r>
            <a:r>
              <a:rPr lang="de-DE" altLang="zh-CN" dirty="0">
                <a:solidFill>
                  <a:srgbClr val="FF0000"/>
                </a:solidFill>
                <a:latin typeface="Century" panose="02040604050505020304" pitchFamily="18" charset="0"/>
              </a:rPr>
              <a:t>Sozialistisch</a:t>
            </a:r>
            <a:r>
              <a:rPr lang="en-US" altLang="de-DE" dirty="0">
                <a:solidFill>
                  <a:srgbClr val="FF0000"/>
                </a:solidFill>
                <a:latin typeface="Century" panose="02040604050505020304" pitchFamily="18" charset="0"/>
              </a:rPr>
              <a:t>e  </a:t>
            </a:r>
            <a:r>
              <a:rPr lang="en-US" altLang="de-DE" dirty="0">
                <a:solidFill>
                  <a:schemeClr val="tx1"/>
                </a:solidFill>
                <a:latin typeface="Century" panose="02040604050505020304" pitchFamily="18" charset="0"/>
              </a:rPr>
              <a:t>Marktwirtschaft</a:t>
            </a:r>
            <a:endParaRPr lang="en-US" altLang="de-DE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544195" y="1600200"/>
            <a:ext cx="10058400" cy="4526280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de-DE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Dabei kann der Leitgedanke der </a:t>
            </a:r>
            <a:r>
              <a:rPr kumimoji="0" lang="de-DE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Sozialen Marktwirtschaft</a:t>
            </a:r>
            <a:r>
              <a:rPr kumimoji="0" lang="de-DE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, dass wirtschaftlicher Erfolg und sozialer Zusammenhalt zwei Seiten einer Medaille sind......</a:t>
            </a:r>
            <a:endParaRPr kumimoji="0" lang="de-DE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de-DE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anose="02040604050505020304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Neujahrsansprache von Bundeskanzlerin</a:t>
            </a:r>
            <a:endParaRPr kumimoji="0" lang="de-DE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	Angela Merkel</a:t>
            </a:r>
            <a:endParaRPr kumimoji="0" lang="de-DE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de-DE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briola" panose="04040605051002020D02" pitchFamily="82" charset="0"/>
                <a:ea typeface="+mn-ea"/>
                <a:cs typeface="+mn-cs"/>
              </a:rPr>
              <a:t>	zum Jahreswechsel 2017/2018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briola" panose="04040605051002020D02" pitchFamily="82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新加坡模式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330" y="1490345"/>
            <a:ext cx="11466195" cy="5276850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外向型</a:t>
            </a: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市场经济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人民行动党长期执政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严刑峻法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+</a:t>
            </a:r>
            <a:r>
              <a:rPr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高薪养廉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sym typeface="+mn-ea"/>
              </a:rPr>
              <a:t> → </a:t>
            </a:r>
            <a:r>
              <a:rPr sz="2400">
                <a:latin typeface="微软雅黑" panose="020B0503020204020204" pitchFamily="34" charset="-122"/>
                <a:sym typeface="+mn-ea"/>
              </a:rPr>
              <a:t>全球最廉洁的政府之一</a:t>
            </a:r>
            <a:endParaRPr sz="2400">
              <a:latin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sz="2000">
                <a:latin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>
                <a:latin typeface="微软雅黑" panose="020B0503020204020204" pitchFamily="34" charset="-122"/>
                <a:sym typeface="+mn-ea"/>
              </a:rPr>
              <a:t>Transparency International </a:t>
            </a:r>
            <a:r>
              <a:rPr sz="2000">
                <a:latin typeface="微软雅黑" panose="020B0503020204020204" pitchFamily="34" charset="-122"/>
                <a:sym typeface="+mn-ea"/>
              </a:rPr>
              <a:t>排名第三）</a:t>
            </a:r>
            <a:endParaRPr lang="zh-CN" altLang="en-US" sz="3200" dirty="0"/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相对完善的社会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保障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971030" y="219710"/>
            <a:ext cx="5024120" cy="33534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儒家社会主义？儒家资本主义？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8330" y="1977390"/>
            <a:ext cx="11466195" cy="4540885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住房保障：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1960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年，新加坡政府设立了建屋发展局，实施了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年建屋计划，已建设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88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万套公共组屋，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86%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的人口居住在组屋。新加波人均住房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33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平方米，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95%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的家庭拥有私人成套住宅。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弹性税收：新加坡主体税种是个人所得税，税负较低，</a:t>
            </a:r>
            <a:r>
              <a:rPr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0%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的家庭无需缴税，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45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％的家庭税负在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以下，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的高收入家庭税负在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以上。社会平均税收</a:t>
            </a:r>
            <a:r>
              <a:rPr lang="en-US" altLang="zh-CN"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2%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左右。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436880"/>
            <a:ext cx="10968990" cy="581279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3200" b="1">
                <a:cs typeface="Arial" panose="020B0604020202020204" pitchFamily="34" charset="0"/>
              </a:rPr>
              <a:t>2.</a:t>
            </a:r>
            <a:r>
              <a:rPr lang="zh-CN" altLang="en-US" sz="3200" b="1">
                <a:cs typeface="Arial" panose="020B0604020202020204" pitchFamily="34" charset="0"/>
              </a:rPr>
              <a:t>支流：革命路线</a:t>
            </a:r>
            <a:r>
              <a:rPr lang="en-US" altLang="zh-CN" sz="3200" b="1">
                <a:cs typeface="Arial" panose="020B0604020202020204" pitchFamily="34" charset="0"/>
              </a:rPr>
              <a:t>/</a:t>
            </a:r>
            <a:r>
              <a:rPr sz="3200" b="1">
                <a:cs typeface="Arial" panose="020B0604020202020204" pitchFamily="34" charset="0"/>
              </a:rPr>
              <a:t>激进左翼</a:t>
            </a:r>
            <a:endParaRPr sz="3200" b="1">
              <a:cs typeface="Arial" panose="020B0604020202020204" pitchFamily="34" charset="0"/>
            </a:endParaRPr>
          </a:p>
          <a:p>
            <a:endParaRPr lang="zh-CN" altLang="en-US" sz="2400"/>
          </a:p>
          <a:p>
            <a:r>
              <a:rPr lang="zh-CN" altLang="en-US" sz="2400"/>
              <a:t>特征：①彻底批判资本主义，彻底否定</a:t>
            </a:r>
            <a:r>
              <a:rPr lang="zh-CN" altLang="en-US" sz="2400"/>
              <a:t>私有制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  ②议会斗争为辅，争取武装斗争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  ③对华态度微妙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分布：欧美国家势单力薄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  落后地区方兴未艾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        南亚大陆未来可期</a:t>
            </a:r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4325" y="645160"/>
            <a:ext cx="5587365" cy="5046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1660" y="5877560"/>
            <a:ext cx="25120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2020</a:t>
            </a:r>
            <a:r>
              <a:rPr lang="zh-CN" altLang="en-US" sz="2400"/>
              <a:t>年</a:t>
            </a:r>
            <a:r>
              <a:rPr lang="en-US" altLang="zh-CN" sz="2400"/>
              <a:t>6</a:t>
            </a:r>
            <a:r>
              <a:rPr lang="zh-CN" altLang="en-US" sz="2400"/>
              <a:t>月</a:t>
            </a:r>
            <a:r>
              <a:rPr lang="en-US" altLang="zh-CN" sz="2400"/>
              <a:t>20</a:t>
            </a:r>
            <a:r>
              <a:rPr lang="zh-CN" altLang="en-US" sz="2400"/>
              <a:t>日</a:t>
            </a:r>
            <a:endParaRPr lang="zh-CN" altLang="en-US" sz="2400"/>
          </a:p>
          <a:p>
            <a:r>
              <a:rPr lang="en-US" altLang="zh-CN" sz="2400"/>
              <a:t>Gelsenkirchen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44895" y="1976755"/>
            <a:ext cx="5770880" cy="2541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A. </a:t>
            </a:r>
            <a:r>
              <a:t>尼泊尔毛主义运动</a:t>
            </a:r>
            <a:r>
              <a:rPr lang="en-US" altLang="zh-CN"/>
              <a:t>·</a:t>
            </a:r>
            <a:r>
              <a:t>兴起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255260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en-US" altLang="zh-CN" sz="2400"/>
              <a:t>1996  </a:t>
            </a:r>
            <a:r>
              <a:rPr sz="2400"/>
              <a:t>尼共（毛</a:t>
            </a:r>
            <a:r>
              <a:rPr sz="2400"/>
              <a:t>）发动人民战争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/>
              <a:t>2004  </a:t>
            </a:r>
            <a:r>
              <a:rPr sz="2400"/>
              <a:t>封锁首都</a:t>
            </a:r>
            <a:r>
              <a:rPr sz="2400"/>
              <a:t>加德满都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/>
              <a:t>2005  </a:t>
            </a:r>
            <a:r>
              <a:rPr sz="2400"/>
              <a:t>春旺会议，尼共（毛）转向温和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/>
              <a:t>2006  </a:t>
            </a:r>
            <a:r>
              <a:rPr sz="2400"/>
              <a:t>贾南德拉国王退位，十年人民战争结束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/>
              <a:t>2008  </a:t>
            </a:r>
            <a:r>
              <a:rPr sz="2400"/>
              <a:t>尼泊尔共和国首次大选，尼共（毛）成为议会</a:t>
            </a:r>
            <a:r>
              <a:rPr sz="2400"/>
              <a:t>第一大党</a:t>
            </a:r>
            <a:endParaRPr sz="2400"/>
          </a:p>
          <a:p>
            <a:pPr marL="0" indent="0">
              <a:lnSpc>
                <a:spcPct val="100000"/>
              </a:lnSpc>
              <a:buNone/>
            </a:pPr>
            <a:r>
              <a:rPr sz="2400"/>
              <a:t>普拉昌达任总理</a:t>
            </a:r>
            <a:endParaRPr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4130" y="186690"/>
            <a:ext cx="3933190" cy="221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3336"/>
          <a:stretch>
            <a:fillRect/>
          </a:stretch>
        </p:blipFill>
        <p:spPr>
          <a:xfrm>
            <a:off x="8660765" y="2747645"/>
            <a:ext cx="3441065" cy="2502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尼泊尔毛主义运动</a:t>
            </a:r>
            <a:r>
              <a:rPr lang="en-US" altLang="zh-CN"/>
              <a:t>·</a:t>
            </a:r>
            <a:r>
              <a:t>嬗变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490345"/>
            <a:ext cx="12192000" cy="5367655"/>
          </a:xfrm>
        </p:spPr>
        <p:txBody>
          <a:bodyPr>
            <a:normAutofit fontScale="90000"/>
          </a:bodyPr>
          <a:p>
            <a:pPr marL="0" indent="0">
              <a:lnSpc>
                <a:spcPct val="120000"/>
              </a:lnSpc>
              <a:buNone/>
            </a:pPr>
            <a:r>
              <a:rPr lang="en-US" altLang="zh-CN" sz="2400"/>
              <a:t>2011  </a:t>
            </a:r>
            <a:r>
              <a:rPr sz="2400"/>
              <a:t>整编解放军</a:t>
            </a:r>
            <a:r>
              <a:rPr lang="en-US" altLang="zh-CN" sz="2400"/>
              <a:t>→</a:t>
            </a:r>
            <a:r>
              <a:rPr sz="2400"/>
              <a:t>放弃党对军队的领导权</a:t>
            </a:r>
            <a:endParaRPr sz="2400"/>
          </a:p>
          <a:p>
            <a:pPr marL="0" indent="0">
              <a:lnSpc>
                <a:spcPct val="120000"/>
              </a:lnSpc>
              <a:buNone/>
            </a:pPr>
            <a:r>
              <a:rPr sz="2400"/>
              <a:t>         清退</a:t>
            </a:r>
            <a:r>
              <a:rPr lang="en-US" altLang="zh-CN" sz="2400"/>
              <a:t>“</a:t>
            </a:r>
            <a:r>
              <a:rPr sz="2400"/>
              <a:t>侵占财物</a:t>
            </a:r>
            <a:r>
              <a:rPr lang="en-US" altLang="zh-CN" sz="2400"/>
              <a:t>”→</a:t>
            </a:r>
            <a:r>
              <a:rPr sz="2400"/>
              <a:t>否定土地改革成果</a:t>
            </a:r>
            <a:endParaRPr sz="2400"/>
          </a:p>
          <a:p>
            <a:pPr marL="0" indent="0">
              <a:lnSpc>
                <a:spcPct val="120000"/>
              </a:lnSpc>
              <a:buNone/>
            </a:pPr>
            <a:r>
              <a:rPr sz="2400">
                <a:latin typeface="楷体" panose="02010609060101010101" charset="-122"/>
                <a:ea typeface="楷体" panose="02010609060101010101" charset="-122"/>
              </a:rPr>
              <a:t>【结果】失去群众支持，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2013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年大选沦为第三大党</a:t>
            </a:r>
            <a:endParaRPr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4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2016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年前后，党内发生严重分裂（</a:t>
            </a:r>
            <a:r>
              <a:rPr sz="24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左派：基兰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sz="2400" b="1">
                <a:solidFill>
                  <a:schemeClr val="accent4">
                    <a:lumMod val="50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中派：普拉昌达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；</a:t>
            </a:r>
            <a:r>
              <a:rPr sz="2400" b="1">
                <a:latin typeface="楷体" panose="02010609060101010101" charset="-122"/>
                <a:ea typeface="楷体" panose="02010609060101010101" charset="-122"/>
              </a:rPr>
              <a:t>右派：巴特拉伊</a:t>
            </a:r>
            <a:r>
              <a:rPr sz="2400">
                <a:latin typeface="楷体" panose="02010609060101010101" charset="-122"/>
                <a:ea typeface="楷体" panose="02010609060101010101" charset="-122"/>
              </a:rPr>
              <a:t>）</a:t>
            </a:r>
            <a:endParaRPr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sz="24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/>
              <a:t>2016  </a:t>
            </a:r>
            <a:r>
              <a:rPr sz="2400" b="1">
                <a:solidFill>
                  <a:schemeClr val="accent6">
                    <a:lumMod val="75000"/>
                  </a:schemeClr>
                </a:solidFill>
              </a:rPr>
              <a:t>尼共（毛）</a:t>
            </a:r>
            <a:r>
              <a:rPr sz="2400"/>
              <a:t>与</a:t>
            </a:r>
            <a:r>
              <a:rPr sz="2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尼泊尔大会党</a:t>
            </a:r>
            <a:r>
              <a:rPr sz="2400"/>
              <a:t>联合执政</a:t>
            </a:r>
            <a:endParaRPr sz="2400"/>
          </a:p>
          <a:p>
            <a:pPr marL="0" indent="0">
              <a:lnSpc>
                <a:spcPct val="120000"/>
              </a:lnSpc>
              <a:buNone/>
            </a:pPr>
            <a:r>
              <a:rPr sz="2400"/>
              <a:t>         </a:t>
            </a:r>
            <a:r>
              <a:rPr sz="2400" b="1">
                <a:solidFill>
                  <a:schemeClr val="accent6">
                    <a:lumMod val="75000"/>
                  </a:schemeClr>
                </a:solidFill>
              </a:rPr>
              <a:t>普拉昌达</a:t>
            </a:r>
            <a:r>
              <a:rPr sz="2400"/>
              <a:t>、</a:t>
            </a:r>
            <a:r>
              <a:rPr sz="2400" b="1">
                <a:solidFill>
                  <a:srgbClr val="7030A0"/>
                </a:solidFill>
              </a:rPr>
              <a:t>德乌帕</a:t>
            </a:r>
            <a:r>
              <a:rPr sz="2400"/>
              <a:t>先后任共和国</a:t>
            </a:r>
            <a:r>
              <a:rPr sz="2400"/>
              <a:t>总理</a:t>
            </a:r>
            <a:endParaRPr sz="2400"/>
          </a:p>
          <a:p>
            <a:pPr marL="0" indent="0">
              <a:lnSpc>
                <a:spcPct val="120000"/>
              </a:lnSpc>
              <a:buNone/>
            </a:pPr>
            <a:endParaRPr sz="24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/>
              <a:t>2018  </a:t>
            </a:r>
            <a:r>
              <a:rPr lang="en-US" altLang="zh-CN" sz="2400" b="1">
                <a:solidFill>
                  <a:srgbClr val="FF0000"/>
                </a:solidFill>
              </a:rPr>
              <a:t>尼共（毛）</a:t>
            </a:r>
            <a:r>
              <a:rPr sz="2400"/>
              <a:t>与</a:t>
            </a:r>
            <a:r>
              <a:rPr sz="2400" b="1">
                <a:solidFill>
                  <a:schemeClr val="accent4"/>
                </a:solidFill>
              </a:rPr>
              <a:t>尼共（马列）</a:t>
            </a:r>
            <a:r>
              <a:rPr lang="en-US" altLang="zh-CN" sz="2400"/>
              <a:t>合并，成立</a:t>
            </a:r>
            <a:r>
              <a:rPr sz="2400"/>
              <a:t>新的</a:t>
            </a:r>
            <a:r>
              <a:rPr lang="en-US" altLang="zh-CN" sz="2400"/>
              <a:t>尼泊尔共产党</a:t>
            </a:r>
            <a:r>
              <a:rPr sz="2400"/>
              <a:t>（</a:t>
            </a:r>
            <a:r>
              <a:rPr lang="en-US" altLang="zh-CN" sz="2400"/>
              <a:t>2021</a:t>
            </a:r>
            <a:r>
              <a:rPr sz="2400"/>
              <a:t>年</a:t>
            </a:r>
            <a:r>
              <a:rPr sz="2400"/>
              <a:t>分裂）</a:t>
            </a:r>
            <a:endParaRPr lang="en-US" altLang="zh-CN" sz="240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/>
              <a:t>         </a:t>
            </a:r>
            <a:r>
              <a:rPr sz="2400"/>
              <a:t>双主席制：奥利 </a:t>
            </a:r>
            <a:r>
              <a:rPr lang="en-US" altLang="zh-CN" sz="2400"/>
              <a:t>&amp; </a:t>
            </a:r>
            <a:r>
              <a:rPr sz="2400"/>
              <a:t>普拉昌达</a:t>
            </a:r>
            <a:r>
              <a:rPr lang="en-US" altLang="zh-CN" sz="2400"/>
              <a:t>→</a:t>
            </a:r>
            <a:r>
              <a:rPr sz="2400"/>
              <a:t>双总理协定（</a:t>
            </a:r>
            <a:r>
              <a:rPr lang="en-US" altLang="zh-CN" sz="2400"/>
              <a:t>2018-2020-2022</a:t>
            </a:r>
            <a:r>
              <a:rPr sz="2400"/>
              <a:t>）</a:t>
            </a:r>
            <a:endParaRPr sz="2400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尼泊尔毛主义运动的失败原因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1938" r="1371" b="25317"/>
          <a:stretch>
            <a:fillRect/>
          </a:stretch>
        </p:blipFill>
        <p:spPr>
          <a:xfrm>
            <a:off x="5932805" y="1530985"/>
            <a:ext cx="6254115" cy="5328920"/>
          </a:xfrm>
          <a:prstGeom prst="rect">
            <a:avLst/>
          </a:prstGeom>
        </p:spPr>
      </p:pic>
      <p:sp>
        <p:nvSpPr>
          <p:cNvPr id="5" name="内容占位符 4"/>
          <p:cNvSpPr/>
          <p:nvPr>
            <p:ph idx="1"/>
          </p:nvPr>
        </p:nvSpPr>
        <p:spPr>
          <a:xfrm>
            <a:off x="608330" y="1490345"/>
            <a:ext cx="10968990" cy="5265420"/>
          </a:xfrm>
        </p:spPr>
        <p:txBody>
          <a:bodyPr/>
          <a:p>
            <a:pPr algn="l">
              <a:buClrTx/>
              <a:buSzTx/>
            </a:pPr>
            <a:r>
              <a:rPr lang="zh-CN" altLang="en-US" sz="2400"/>
              <a:t>主观原因：</a:t>
            </a:r>
            <a:endParaRPr lang="zh-CN" altLang="en-US" sz="2400"/>
          </a:p>
          <a:p>
            <a:pPr marL="0" indent="0" algn="l">
              <a:buClrTx/>
              <a:buSzTx/>
              <a:buNone/>
            </a:pPr>
            <a:r>
              <a:rPr lang="zh-CN" altLang="en-US" sz="2400"/>
              <a:t>  缺乏成熟</a:t>
            </a:r>
            <a:r>
              <a:rPr lang="zh-CN" altLang="en-US" sz="2400"/>
              <a:t>的革命纲领</a:t>
            </a:r>
            <a:endParaRPr lang="zh-CN" altLang="en-US" sz="2400"/>
          </a:p>
          <a:p>
            <a:pPr marL="0" indent="0" algn="l">
              <a:buClrTx/>
              <a:buSzTx/>
              <a:buNone/>
            </a:pPr>
            <a:r>
              <a:rPr lang="zh-CN" altLang="en-US" sz="2400"/>
              <a:t>  党内</a:t>
            </a:r>
            <a:r>
              <a:rPr lang="zh-CN" altLang="en-US" sz="2400"/>
              <a:t>路线纷争严重</a:t>
            </a:r>
            <a:endParaRPr lang="zh-CN" altLang="en-US" sz="2400"/>
          </a:p>
          <a:p>
            <a:pPr algn="l">
              <a:buClrTx/>
              <a:buSzTx/>
            </a:pPr>
            <a:endParaRPr lang="zh-CN" altLang="en-US" sz="2400"/>
          </a:p>
          <a:p>
            <a:pPr algn="l">
              <a:buClrTx/>
              <a:buSzTx/>
            </a:pPr>
            <a:r>
              <a:rPr sz="2400"/>
              <a:t>客观原因：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-</a:t>
            </a:r>
            <a:r>
              <a:rPr sz="2400"/>
              <a:t>实力悬殊</a:t>
            </a:r>
            <a:r>
              <a:rPr sz="2400"/>
              <a:t>    </a:t>
            </a:r>
            <a:r>
              <a:rPr lang="en-US" altLang="zh-CN" sz="2400"/>
              <a:t>3</a:t>
            </a:r>
            <a:r>
              <a:rPr sz="2400"/>
              <a:t>万 </a:t>
            </a:r>
            <a:r>
              <a:rPr lang="en-US" altLang="zh-CN" sz="2400"/>
              <a:t>vs. 9</a:t>
            </a:r>
            <a:r>
              <a:rPr sz="2400"/>
              <a:t>万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sz="2400"/>
              <a:t>                </a:t>
            </a:r>
            <a:r>
              <a:rPr lang="en-US" altLang="zh-CN" sz="2400"/>
              <a:t>8300 vs. 4900</a:t>
            </a:r>
            <a:endParaRPr lang="en-US" altLang="zh-CN"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-</a:t>
            </a:r>
            <a:r>
              <a:rPr sz="2400"/>
              <a:t>几无外援</a:t>
            </a:r>
            <a:endParaRPr sz="24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pPr marL="0" indent="0">
              <a:buNone/>
            </a:pPr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苏俄（苏联）面临的重大理论实践问题：</a:t>
            </a:r>
            <a:endParaRPr lang="zh-CN" altLang="en-US" sz="2400"/>
          </a:p>
          <a:p>
            <a:r>
              <a:rPr lang="zh-CN" altLang="en-US" sz="2400"/>
              <a:t>社会主义是否能够</a:t>
            </a:r>
            <a:r>
              <a:rPr lang="zh-CN" altLang="en-US" sz="2400"/>
              <a:t>在一国范围内胜利？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3109595"/>
            <a:ext cx="1819275" cy="2482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661410"/>
            <a:ext cx="2573655" cy="193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3661410"/>
            <a:ext cx="2540000" cy="1847850"/>
          </a:xfrm>
          <a:prstGeom prst="rect">
            <a:avLst/>
          </a:prstGeom>
        </p:spPr>
      </p:pic>
      <p:sp>
        <p:nvSpPr>
          <p:cNvPr id="9" name="爆炸形 1 8"/>
          <p:cNvSpPr/>
          <p:nvPr/>
        </p:nvSpPr>
        <p:spPr>
          <a:xfrm>
            <a:off x="2054860" y="2474595"/>
            <a:ext cx="2633980" cy="2335530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不可以！</a:t>
            </a:r>
            <a:endParaRPr lang="zh-CN" altLang="en-US" sz="2000" b="1"/>
          </a:p>
          <a:p>
            <a:pPr algn="ctr"/>
            <a:r>
              <a:rPr lang="zh-CN" altLang="en-US" sz="2000" b="1"/>
              <a:t>要世界革命</a:t>
            </a:r>
            <a:r>
              <a:rPr lang="zh-CN" altLang="en-US" b="1"/>
              <a:t>！</a:t>
            </a:r>
            <a:endParaRPr lang="zh-CN" altLang="en-US" b="1"/>
          </a:p>
        </p:txBody>
      </p:sp>
      <p:sp>
        <p:nvSpPr>
          <p:cNvPr id="10" name="矩形标注 9"/>
          <p:cNvSpPr/>
          <p:nvPr/>
        </p:nvSpPr>
        <p:spPr>
          <a:xfrm>
            <a:off x="3729355" y="5456555"/>
            <a:ext cx="2644140" cy="1391285"/>
          </a:xfrm>
          <a:prstGeom prst="wedgeRectCallout">
            <a:avLst>
              <a:gd name="adj1" fmla="val -2761"/>
              <a:gd name="adj2" fmla="val -1024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b="1"/>
              <a:t>可以胜利，但不是最终胜利</a:t>
            </a:r>
            <a:r>
              <a:rPr lang="en-US" altLang="zh-CN" sz="2400" b="1"/>
              <a:t>......</a:t>
            </a:r>
            <a:endParaRPr lang="en-US" altLang="zh-CN" sz="2400" b="1"/>
          </a:p>
        </p:txBody>
      </p:sp>
      <p:sp>
        <p:nvSpPr>
          <p:cNvPr id="11" name="爆炸形 1 10"/>
          <p:cNvSpPr/>
          <p:nvPr/>
        </p:nvSpPr>
        <p:spPr>
          <a:xfrm>
            <a:off x="7324725" y="1784350"/>
            <a:ext cx="4145915" cy="2217420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可以！</a:t>
            </a:r>
            <a:endParaRPr lang="zh-CN" altLang="en-US" sz="2000" b="1"/>
          </a:p>
          <a:p>
            <a:pPr algn="ctr"/>
            <a:r>
              <a:rPr lang="zh-CN" altLang="en-US" sz="2000" b="1"/>
              <a:t>一国建成社会主义！</a:t>
            </a:r>
            <a:endParaRPr lang="zh-CN" altLang="en-US" sz="2000" b="1"/>
          </a:p>
        </p:txBody>
      </p:sp>
    </p:spTree>
    <p:custDataLst>
      <p:tags r:id="rId4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B. </a:t>
            </a:r>
            <a:r>
              <a:t>印度毛主义运动</a:t>
            </a:r>
            <a:r>
              <a:rPr lang="en-US" altLang="zh-CN"/>
              <a:t>·</a:t>
            </a:r>
            <a:r>
              <a:t>兴起</a:t>
            </a:r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08330" y="1490345"/>
            <a:ext cx="10968990" cy="5265420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en-US" altLang="zh-CN" sz="2400"/>
              <a:t>1920  </a:t>
            </a:r>
            <a:r>
              <a:rPr sz="2400"/>
              <a:t>印度共产党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1964  </a:t>
            </a:r>
            <a:r>
              <a:rPr sz="2400"/>
              <a:t>分裂</a:t>
            </a:r>
            <a:r>
              <a:rPr lang="en-US" altLang="zh-CN" sz="2400"/>
              <a:t>·</a:t>
            </a:r>
            <a:r>
              <a:rPr sz="2400"/>
              <a:t>印度共产党（马克思主义</a:t>
            </a:r>
            <a:r>
              <a:rPr sz="2400"/>
              <a:t>）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1969  </a:t>
            </a:r>
            <a:r>
              <a:rPr sz="2400"/>
              <a:t>分裂</a:t>
            </a:r>
            <a:r>
              <a:rPr lang="en-US" altLang="zh-CN" sz="2400"/>
              <a:t>·</a:t>
            </a:r>
            <a:r>
              <a:rPr sz="2400"/>
              <a:t>印度共产党（马克思列宁主义</a:t>
            </a:r>
            <a:r>
              <a:rPr sz="2400"/>
              <a:t>）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1980s  </a:t>
            </a:r>
            <a:r>
              <a:rPr sz="2400"/>
              <a:t>分裂成大小</a:t>
            </a:r>
            <a:r>
              <a:rPr lang="en-US" altLang="zh-CN" sz="2400"/>
              <a:t>27</a:t>
            </a:r>
            <a:r>
              <a:rPr sz="2400"/>
              <a:t>个派别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2004  </a:t>
            </a:r>
            <a:r>
              <a:rPr sz="2400"/>
              <a:t>部分</a:t>
            </a:r>
            <a:r>
              <a:rPr sz="2400"/>
              <a:t>革命派别</a:t>
            </a:r>
            <a:r>
              <a:rPr sz="2400"/>
              <a:t>合并成立印度共产党（毛主义</a:t>
            </a:r>
            <a:r>
              <a:rPr sz="2400"/>
              <a:t>）</a:t>
            </a:r>
            <a:endParaRPr sz="2400"/>
          </a:p>
        </p:txBody>
      </p:sp>
      <p:sp>
        <p:nvSpPr>
          <p:cNvPr id="3" name="左箭头 2"/>
          <p:cNvSpPr/>
          <p:nvPr/>
        </p:nvSpPr>
        <p:spPr>
          <a:xfrm>
            <a:off x="6305550" y="2403475"/>
            <a:ext cx="3007360" cy="128270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中苏论战</a:t>
            </a:r>
            <a:endParaRPr lang="zh-CN" altLang="en-US" sz="2000" b="1"/>
          </a:p>
          <a:p>
            <a:pPr algn="ctr"/>
            <a:r>
              <a:rPr lang="zh-CN" altLang="en-US" sz="2000" b="1"/>
              <a:t>中印边境战</a:t>
            </a:r>
            <a:endParaRPr lang="zh-CN" altLang="en-US" sz="2000" b="1"/>
          </a:p>
        </p:txBody>
      </p:sp>
      <p:sp>
        <p:nvSpPr>
          <p:cNvPr id="7" name="左箭头 6"/>
          <p:cNvSpPr/>
          <p:nvPr/>
        </p:nvSpPr>
        <p:spPr>
          <a:xfrm>
            <a:off x="7103745" y="3686175"/>
            <a:ext cx="3007360" cy="128270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全球左翼风暴</a:t>
            </a:r>
            <a:endParaRPr lang="zh-CN" altLang="en-US" sz="2000" b="1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304800"/>
            <a:ext cx="5843905" cy="3172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05" y="304800"/>
            <a:ext cx="3858260" cy="5534660"/>
          </a:xfrm>
          <a:prstGeom prst="rect">
            <a:avLst/>
          </a:prstGeom>
        </p:spPr>
      </p:pic>
      <p:pic>
        <p:nvPicPr>
          <p:cNvPr id="6" name="图片 5" descr="plga-800x445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" y="3653790"/>
            <a:ext cx="5210810" cy="2898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81620" y="6081395"/>
            <a:ext cx="3135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</a:rPr>
              <a:t>无法避免的战争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印度毛主义运动</a:t>
            </a:r>
            <a:r>
              <a:rPr lang="en-US" altLang="zh-CN"/>
              <a:t>·</a:t>
            </a:r>
            <a:r>
              <a:rPr lang="en-US" altLang="zh-CN"/>
              <a:t>“</a:t>
            </a:r>
            <a:r>
              <a:t>围剿</a:t>
            </a:r>
            <a:r>
              <a:rPr lang="en-US" altLang="zh-CN"/>
              <a:t>”</a:t>
            </a:r>
            <a:r>
              <a:t>与反</a:t>
            </a:r>
            <a:r>
              <a:rPr lang="en-US" altLang="zh-CN"/>
              <a:t>“</a:t>
            </a:r>
            <a:r>
              <a:t>围剿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5" name="内容占位符 4"/>
          <p:cNvSpPr/>
          <p:nvPr>
            <p:ph idx="1"/>
          </p:nvPr>
        </p:nvSpPr>
        <p:spPr>
          <a:xfrm>
            <a:off x="608330" y="1490345"/>
            <a:ext cx="6887845" cy="5265420"/>
          </a:xfrm>
        </p:spPr>
        <p:txBody>
          <a:bodyPr>
            <a:normAutofit lnSpcReduction="10000"/>
          </a:bodyPr>
          <a:p>
            <a:pPr marL="0" indent="0" algn="l">
              <a:buClrTx/>
              <a:buSzTx/>
              <a:buNone/>
            </a:pPr>
            <a:r>
              <a:rPr lang="en-US" altLang="zh-CN" sz="2400"/>
              <a:t>2007  </a:t>
            </a:r>
            <a:r>
              <a:rPr sz="2400"/>
              <a:t>红色走廊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2009  </a:t>
            </a:r>
            <a:r>
              <a:rPr sz="2400"/>
              <a:t>绿色狩猎行动（扬言</a:t>
            </a:r>
            <a:r>
              <a:rPr lang="en-US" altLang="zh-CN" sz="2400"/>
              <a:t>5</a:t>
            </a:r>
            <a:r>
              <a:rPr sz="2400"/>
              <a:t>年内剿灭毛主义</a:t>
            </a:r>
            <a:r>
              <a:rPr sz="2400"/>
              <a:t>）</a:t>
            </a:r>
            <a:endParaRPr sz="2400"/>
          </a:p>
          <a:p>
            <a:pPr marL="0" indent="0" algn="l">
              <a:buClrTx/>
              <a:buSzTx/>
              <a:buNone/>
            </a:pP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2010  </a:t>
            </a:r>
            <a:r>
              <a:rPr sz="2400"/>
              <a:t>印度政府发起和谈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sz="2400"/>
              <a:t>         和谈期间</a:t>
            </a:r>
            <a:r>
              <a:rPr sz="2400"/>
              <a:t>杀害了印共（毛）中央委员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sz="2400"/>
              <a:t>         阿萨德、金尚吉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lang="en-US" altLang="zh-CN" sz="2400"/>
              <a:t>2011  </a:t>
            </a:r>
            <a:r>
              <a:rPr sz="2400"/>
              <a:t>中央领导牺牲、控制区域压缩</a:t>
            </a:r>
            <a:endParaRPr sz="2400"/>
          </a:p>
          <a:p>
            <a:pPr marL="0" indent="0" algn="l">
              <a:buClrTx/>
              <a:buSzTx/>
              <a:buNone/>
            </a:pPr>
            <a:r>
              <a:rPr sz="2400"/>
              <a:t>         仍掌控核心地区</a:t>
            </a:r>
            <a:endParaRPr sz="2400"/>
          </a:p>
        </p:txBody>
      </p:sp>
      <p:grpSp>
        <p:nvGrpSpPr>
          <p:cNvPr id="11" name="组合 10"/>
          <p:cNvGrpSpPr/>
          <p:nvPr/>
        </p:nvGrpSpPr>
        <p:grpSpPr>
          <a:xfrm>
            <a:off x="7265035" y="1490345"/>
            <a:ext cx="4839970" cy="5265420"/>
            <a:chOff x="11441" y="2347"/>
            <a:chExt cx="7622" cy="8292"/>
          </a:xfrm>
        </p:grpSpPr>
        <p:grpSp>
          <p:nvGrpSpPr>
            <p:cNvPr id="8" name="组合 7"/>
            <p:cNvGrpSpPr/>
            <p:nvPr/>
          </p:nvGrpSpPr>
          <p:grpSpPr>
            <a:xfrm>
              <a:off x="11441" y="2347"/>
              <a:ext cx="7623" cy="8292"/>
              <a:chOff x="9751" y="504"/>
              <a:chExt cx="7284" cy="7808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/>
              <a:srcRect b="5151"/>
              <a:stretch>
                <a:fillRect/>
              </a:stretch>
            </p:blipFill>
            <p:spPr>
              <a:xfrm>
                <a:off x="9751" y="504"/>
                <a:ext cx="7284" cy="7808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/>
              <a:srcRect b="55666"/>
              <a:stretch>
                <a:fillRect/>
              </a:stretch>
            </p:blipFill>
            <p:spPr>
              <a:xfrm>
                <a:off x="9751" y="504"/>
                <a:ext cx="7285" cy="3650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14687" y="3615"/>
              <a:ext cx="182" cy="2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508" y="3511"/>
              <a:ext cx="42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rgbClr val="FF0000"/>
                  </a:solidFill>
                </a:rPr>
                <a:t>克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954" y="3932"/>
              <a:ext cx="182" cy="2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784" y="3811"/>
              <a:ext cx="42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solidFill>
                    <a:srgbClr val="FF0000"/>
                  </a:solidFill>
                </a:rPr>
                <a:t>赛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658" t="6272" r="3039" b="8279"/>
          <a:stretch>
            <a:fillRect/>
          </a:stretch>
        </p:blipFill>
        <p:spPr>
          <a:xfrm>
            <a:off x="1183005" y="9525"/>
            <a:ext cx="9825355" cy="6848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2002155"/>
            <a:ext cx="10968990" cy="2167890"/>
          </a:xfrm>
        </p:spPr>
        <p:txBody>
          <a:bodyPr>
            <a:noAutofit/>
          </a:bodyPr>
          <a:p>
            <a:pPr algn="ctr"/>
            <a:r>
              <a:rPr lang="zh-CN" altLang="en-US" sz="6000">
                <a:latin typeface="楷体" panose="02010609060101010101" charset="-122"/>
                <a:ea typeface="楷体" panose="02010609060101010101" charset="-122"/>
              </a:rPr>
              <a:t>感谢聆听！</a:t>
            </a:r>
            <a:endParaRPr lang="zh-CN" altLang="en-US" sz="60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9900" y="608330"/>
            <a:ext cx="11266170" cy="705485"/>
          </a:xfrm>
        </p:spPr>
        <p:txBody>
          <a:bodyPr>
            <a:normAutofit fontScale="90000"/>
          </a:bodyPr>
          <a:p>
            <a:r>
              <a:rPr lang="zh-CN" altLang="en-US"/>
              <a:t>教学相长（</a:t>
            </a:r>
            <a:r>
              <a:t>任选</a:t>
            </a:r>
            <a:r>
              <a:rPr lang="en-US" altLang="zh-CN"/>
              <a:t>2</a:t>
            </a:r>
            <a:r>
              <a:t>题</a:t>
            </a:r>
            <a:r>
              <a:rPr lang="zh-CN" altLang="en-US"/>
              <a:t>）</a:t>
            </a:r>
            <a:r>
              <a:rPr lang="en-US" altLang="zh-CN"/>
              <a:t>--</a:t>
            </a:r>
            <a:r>
              <a:t>结合课程内容，谈出</a:t>
            </a:r>
            <a:r>
              <a:t>自己的思考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8330" y="2137410"/>
            <a:ext cx="10968990" cy="4720590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试析现存社会主义国家的未来走向（针对某个或某几个国家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如何评价资本主义内部的改良主义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民主社会主义？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如何看待南亚大陆的共产党革命浪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潮？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586740"/>
            <a:ext cx="10968990" cy="5662930"/>
          </a:xfrm>
        </p:spPr>
        <p:txBody>
          <a:bodyPr/>
          <a:p>
            <a:pPr marL="0" indent="0">
              <a:buNone/>
            </a:pPr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苏俄（苏联）面临的重大理论实践问题：</a:t>
            </a:r>
            <a:endParaRPr lang="zh-CN" altLang="en-US" sz="2400"/>
          </a:p>
          <a:p>
            <a:r>
              <a:rPr lang="zh-CN" altLang="en-US" sz="2400"/>
              <a:t>如何向社会主义过渡？</a:t>
            </a:r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535" y="3051810"/>
            <a:ext cx="2540000" cy="1847850"/>
          </a:xfrm>
          <a:prstGeom prst="rect">
            <a:avLst/>
          </a:prstGeom>
        </p:spPr>
      </p:pic>
      <p:sp>
        <p:nvSpPr>
          <p:cNvPr id="10" name="矩形标注 9"/>
          <p:cNvSpPr/>
          <p:nvPr/>
        </p:nvSpPr>
        <p:spPr>
          <a:xfrm>
            <a:off x="6612890" y="4899660"/>
            <a:ext cx="2644140" cy="1391285"/>
          </a:xfrm>
          <a:prstGeom prst="wedgeRectCallout">
            <a:avLst>
              <a:gd name="adj1" fmla="val -3986"/>
              <a:gd name="adj2" fmla="val -698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 b="1"/>
              <a:t>国家工业化</a:t>
            </a:r>
            <a:endParaRPr lang="zh-CN" altLang="en-US" sz="2400" b="1"/>
          </a:p>
          <a:p>
            <a:pPr algn="ctr"/>
            <a:r>
              <a:rPr lang="zh-CN" altLang="en-US" sz="2400" b="1"/>
              <a:t>农业集体化</a:t>
            </a:r>
            <a:endParaRPr lang="zh-CN" altLang="en-US" sz="24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4630"/>
          <a:stretch>
            <a:fillRect/>
          </a:stretch>
        </p:blipFill>
        <p:spPr>
          <a:xfrm>
            <a:off x="854075" y="3051810"/>
            <a:ext cx="2258060" cy="3112770"/>
          </a:xfrm>
          <a:prstGeom prst="rect">
            <a:avLst/>
          </a:prstGeom>
        </p:spPr>
      </p:pic>
      <p:sp>
        <p:nvSpPr>
          <p:cNvPr id="11" name="爆炸形 1 10"/>
          <p:cNvSpPr/>
          <p:nvPr/>
        </p:nvSpPr>
        <p:spPr>
          <a:xfrm>
            <a:off x="2667635" y="2371090"/>
            <a:ext cx="3548380" cy="2335530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延续</a:t>
            </a:r>
            <a:endParaRPr lang="zh-CN" altLang="en-US" sz="2000" b="1"/>
          </a:p>
          <a:p>
            <a:pPr algn="ctr"/>
            <a:r>
              <a:rPr lang="zh-CN" altLang="en-US" sz="2000" b="1"/>
              <a:t>新经济</a:t>
            </a:r>
            <a:r>
              <a:rPr lang="zh-CN" altLang="en-US" sz="2000" b="1"/>
              <a:t>政策</a:t>
            </a:r>
            <a:endParaRPr lang="zh-CN" altLang="en-US" sz="2000" b="1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4625"/>
            <a:ext cx="10515600" cy="1325563"/>
          </a:xfrm>
        </p:spPr>
        <p:txBody>
          <a:bodyPr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</a:rPr>
              <a:t>二、</a:t>
            </a:r>
            <a:r>
              <a:rPr b="1">
                <a:latin typeface="楷体" panose="02010609060101010101" charset="-122"/>
                <a:ea typeface="楷体" panose="02010609060101010101" charset="-122"/>
                <a:cs typeface="华文楷体" panose="02010600040101010101" charset="-122"/>
              </a:rPr>
              <a:t>社会主义阵营</a:t>
            </a:r>
            <a:endParaRPr b="1">
              <a:latin typeface="楷体" panose="02010609060101010101" charset="-122"/>
              <a:ea typeface="楷体" panose="02010609060101010101" charset="-122"/>
              <a:cs typeface="华文楷体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313815"/>
            <a:ext cx="7392670" cy="55448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PLACING_PICTURE_USER_VIEWPORT" val="{&quot;height&quot;:7797,&quot;width&quot;:7597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PLACING_PICTURE_USER_VIEWPORT" val="{&quot;height&quot;:5038.363037109375,&quot;width&quot;:3911.8109130859375}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UNIT_PLACING_PICTURE_USER_VIEWPORT" val="{&quot;height&quot;:5038.363037109375,&quot;width&quot;:3911.8109130859375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UNIT_PLACING_PICTURE_USER_VIEWPORT" val="{&quot;height&quot;:6360,&quot;width&quot;:6460}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ISLIDE.ICON" val="#36788;#89521;#157644;#160397;#391827;"/>
</p:tagLst>
</file>

<file path=ppt/tags/tag135.xml><?xml version="1.0" encoding="utf-8"?>
<p:tagLst xmlns:p="http://schemas.openxmlformats.org/presentationml/2006/main">
  <p:tag name="ISLIDE.ICON" val="#36788;#89521;#157644;#160397;#391827;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UNIT_PLACING_PICTURE_USER_VIEWPORT" val="{&quot;height&quot;:8812,&quot;width&quot;:9755}"/>
</p:tagLst>
</file>

<file path=ppt/tags/tag138.xml><?xml version="1.0" encoding="utf-8"?>
<p:tagLst xmlns:p="http://schemas.openxmlformats.org/presentationml/2006/main">
  <p:tag name="KSO_WM_UNIT_PLACING_PICTURE_USER_VIEWPORT" val="{&quot;height&quot;:3550,&quot;width&quot;:8060}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COMMONDATA" val="eyJoZGlkIjoiOTBiZDg1NDdjNDEzYWQ4OGE5MDc2MDU4MmZhMDQxMmYifQ=="/>
  <p:tag name="KSO_WPP_MARK_KEY" val="f9740e52-b4e7-4338-8897-46705d34b07b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UNIT_PLACING_PICTURE_USER_VIEWPORT" val="{&quot;height&quot;:7495,&quot;width&quot;:9993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3.xml><?xml version="1.0" encoding="utf-8"?>
<p:tagLst xmlns:p="http://schemas.openxmlformats.org/presentationml/2006/main"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8.xml><?xml version="1.0" encoding="utf-8"?>
<p:tagLst xmlns:p="http://schemas.openxmlformats.org/presentationml/2006/main">
  <p:tag name="KSO_WM_UNIT_PLACING_PICTURE_USER_VIEWPORT" val="{&quot;height&quot;:6022,&quot;width&quot;:9492}"/>
</p:tagLst>
</file>

<file path=ppt/tags/tag89.xml><?xml version="1.0" encoding="utf-8"?>
<p:tagLst xmlns:p="http://schemas.openxmlformats.org/presentationml/2006/main">
  <p:tag name="KSO_WM_UNIT_PLACING_PICTURE_USER_VIEWPORT" val="{&quot;height&quot;:6023,&quot;width&quot;:8813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UNIT_PLACING_PICTURE_USER_VIEWPORT" val="{&quot;height&quot;:6022,&quot;width&quot;:8163}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4829</Words>
  <Application>WPS 演示</Application>
  <PresentationFormat>宽屏</PresentationFormat>
  <Paragraphs>483</Paragraphs>
  <Slides>75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1" baseType="lpstr">
      <vt:lpstr>Arial</vt:lpstr>
      <vt:lpstr>宋体</vt:lpstr>
      <vt:lpstr>Wingdings</vt:lpstr>
      <vt:lpstr>微软雅黑</vt:lpstr>
      <vt:lpstr>Wingdings</vt:lpstr>
      <vt:lpstr>楷体</vt:lpstr>
      <vt:lpstr>华文楷体</vt:lpstr>
      <vt:lpstr>华文行楷</vt:lpstr>
      <vt:lpstr>Arial Unicode MS</vt:lpstr>
      <vt:lpstr>Calibri</vt:lpstr>
      <vt:lpstr>华文宋体</vt:lpstr>
      <vt:lpstr>华文中宋</vt:lpstr>
      <vt:lpstr>仿宋</vt:lpstr>
      <vt:lpstr>Century</vt:lpstr>
      <vt:lpstr>Gabriola</vt:lpstr>
      <vt:lpstr>Office 主题​​</vt:lpstr>
      <vt:lpstr>导论·百年未有之大变局 与世界社会主义运动</vt:lpstr>
      <vt:lpstr>PowerPoint 演示文稿</vt:lpstr>
      <vt:lpstr>一、20世纪社会主义运动</vt:lpstr>
      <vt:lpstr>回顾·百年社会主义运动史</vt:lpstr>
      <vt:lpstr>一、十月革命 	（1917.11.07）</vt:lpstr>
      <vt:lpstr>PowerPoint 演示文稿</vt:lpstr>
      <vt:lpstr>PowerPoint 演示文稿</vt:lpstr>
      <vt:lpstr>PowerPoint 演示文稿</vt:lpstr>
      <vt:lpstr>二、社会主义阵营</vt:lpstr>
      <vt:lpstr>PowerPoint 演示文稿</vt:lpstr>
      <vt:lpstr>PowerPoint 演示文稿</vt:lpstr>
      <vt:lpstr>三、中苏论战</vt:lpstr>
      <vt:lpstr>PowerPoint 演示文稿</vt:lpstr>
      <vt:lpstr>PowerPoint 演示文稿</vt:lpstr>
      <vt:lpstr>四、苏东剧变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反思与启示·苏联-东欧何以解体剧变？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二、现存社会主义国家</vt:lpstr>
      <vt:lpstr>PowerPoint 演示文稿</vt:lpstr>
      <vt:lpstr>1.越南社会主义共和国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2.老挝人民民主共和国</vt:lpstr>
      <vt:lpstr>老挝的革新开放</vt:lpstr>
      <vt:lpstr>PowerPoint 演示文稿</vt:lpstr>
      <vt:lpstr>PowerPoint 演示文稿</vt:lpstr>
      <vt:lpstr>3.朝鲜民主主义人民共和国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古巴“更新”·经济篇</vt:lpstr>
      <vt:lpstr>PowerPoint 演示文稿</vt:lpstr>
      <vt:lpstr>古巴“更新”·政治篇</vt:lpstr>
      <vt:lpstr>三、当代西方左翼运动</vt:lpstr>
      <vt:lpstr>世界左翼运动的两条路线：革命？改良？</vt:lpstr>
      <vt:lpstr>PowerPoint 演示文稿</vt:lpstr>
      <vt:lpstr>PowerPoint 演示文稿</vt:lpstr>
      <vt:lpstr>德国大选·2021年9月26日</vt:lpstr>
      <vt:lpstr>Soziale vs. Sozialistische  Marktwirtschaft</vt:lpstr>
      <vt:lpstr>新加坡模式</vt:lpstr>
      <vt:lpstr>儒家社会主义？儒家资本主义？</vt:lpstr>
      <vt:lpstr>PowerPoint 演示文稿</vt:lpstr>
      <vt:lpstr>PowerPoint 演示文稿</vt:lpstr>
      <vt:lpstr>A. 尼泊尔毛主义运动·兴起</vt:lpstr>
      <vt:lpstr>尼泊尔毛主义运动·嬗变</vt:lpstr>
      <vt:lpstr>尼泊尔毛主义运动的失败原因</vt:lpstr>
      <vt:lpstr>B. 印度毛主义运动·兴起</vt:lpstr>
      <vt:lpstr>PowerPoint 演示文稿</vt:lpstr>
      <vt:lpstr>印度毛主义运动·“围剿”与反“围剿”</vt:lpstr>
      <vt:lpstr>PowerPoint 演示文稿</vt:lpstr>
      <vt:lpstr>感谢聆听！</vt:lpstr>
      <vt:lpstr>教学相长（任选2题）--结合课程内容，谈出自己的思考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KMKB</cp:lastModifiedBy>
  <cp:revision>273</cp:revision>
  <dcterms:created xsi:type="dcterms:W3CDTF">2019-06-19T02:08:00Z</dcterms:created>
  <dcterms:modified xsi:type="dcterms:W3CDTF">2023-02-25T15:04:39Z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2052-11.1.0.13020</vt:lpwstr>
  </property>
  <property fmtid="{D5CDD505-2E9C-101B-9397-08002B2CF9AE}" pid="3" name="ICV">
    <vt:lpwstr>EA1310A0978846159568FE28210ABC93</vt:lpwstr>
  </property>
</Properties>
</file>